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6.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3640" r:id="rId2"/>
    <p:sldId id="3639" r:id="rId3"/>
    <p:sldId id="3638" r:id="rId4"/>
    <p:sldId id="3637" r:id="rId5"/>
    <p:sldId id="3636" r:id="rId6"/>
    <p:sldId id="3635" r:id="rId7"/>
    <p:sldId id="3634" r:id="rId8"/>
    <p:sldId id="3633" r:id="rId9"/>
    <p:sldId id="3632" r:id="rId10"/>
    <p:sldId id="3631" r:id="rId11"/>
    <p:sldId id="3630" r:id="rId12"/>
    <p:sldId id="3629" r:id="rId13"/>
    <p:sldId id="3817" r:id="rId14"/>
    <p:sldId id="3818" r:id="rId15"/>
    <p:sldId id="3628" r:id="rId16"/>
    <p:sldId id="3627" r:id="rId17"/>
    <p:sldId id="3626" r:id="rId18"/>
    <p:sldId id="3625" r:id="rId19"/>
    <p:sldId id="3624" r:id="rId20"/>
    <p:sldId id="3623" r:id="rId21"/>
    <p:sldId id="3622" r:id="rId22"/>
    <p:sldId id="3619" r:id="rId23"/>
    <p:sldId id="3618" r:id="rId24"/>
    <p:sldId id="3616" r:id="rId25"/>
    <p:sldId id="3615" r:id="rId26"/>
    <p:sldId id="3614" r:id="rId27"/>
    <p:sldId id="3613" r:id="rId28"/>
    <p:sldId id="3612" r:id="rId29"/>
    <p:sldId id="3611" r:id="rId30"/>
    <p:sldId id="3610" r:id="rId31"/>
    <p:sldId id="3609" r:id="rId32"/>
    <p:sldId id="3820" r:id="rId33"/>
    <p:sldId id="3608" r:id="rId34"/>
    <p:sldId id="3821" r:id="rId35"/>
    <p:sldId id="3607" r:id="rId36"/>
    <p:sldId id="3606" r:id="rId37"/>
    <p:sldId id="3605" r:id="rId38"/>
    <p:sldId id="3604" r:id="rId39"/>
    <p:sldId id="3819" r:id="rId40"/>
    <p:sldId id="3858" r:id="rId41"/>
    <p:sldId id="3859" r:id="rId42"/>
    <p:sldId id="3860" r:id="rId43"/>
    <p:sldId id="3603" r:id="rId44"/>
    <p:sldId id="3601" r:id="rId45"/>
    <p:sldId id="3600" r:id="rId46"/>
    <p:sldId id="3599" r:id="rId47"/>
    <p:sldId id="3598" r:id="rId48"/>
    <p:sldId id="3597" r:id="rId49"/>
    <p:sldId id="3596" r:id="rId50"/>
    <p:sldId id="3595" r:id="rId51"/>
    <p:sldId id="3594" r:id="rId52"/>
    <p:sldId id="3592" r:id="rId53"/>
    <p:sldId id="3591" r:id="rId54"/>
    <p:sldId id="3590" r:id="rId55"/>
    <p:sldId id="3589" r:id="rId56"/>
    <p:sldId id="3588" r:id="rId57"/>
    <p:sldId id="3587" r:id="rId58"/>
    <p:sldId id="3586" r:id="rId59"/>
    <p:sldId id="3585" r:id="rId60"/>
    <p:sldId id="3822" r:id="rId61"/>
    <p:sldId id="3823" r:id="rId62"/>
    <p:sldId id="3584" r:id="rId63"/>
    <p:sldId id="3583" r:id="rId64"/>
    <p:sldId id="3582" r:id="rId65"/>
    <p:sldId id="3581" r:id="rId66"/>
    <p:sldId id="3580" r:id="rId67"/>
    <p:sldId id="3579" r:id="rId68"/>
    <p:sldId id="3578" r:id="rId69"/>
    <p:sldId id="3577" r:id="rId70"/>
    <p:sldId id="3576" r:id="rId71"/>
    <p:sldId id="3575" r:id="rId72"/>
    <p:sldId id="3574" r:id="rId73"/>
    <p:sldId id="3573" r:id="rId74"/>
    <p:sldId id="3572" r:id="rId75"/>
    <p:sldId id="357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53"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C17B2-5E16-4719-AE36-DC7C11D7DF6F}"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93D21-F83E-48B4-AC5A-21F46FF4B677}" type="slidenum">
              <a:rPr lang="en-US" smtClean="0"/>
              <a:t>‹#›</a:t>
            </a:fld>
            <a:endParaRPr lang="en-US"/>
          </a:p>
        </p:txBody>
      </p:sp>
    </p:spTree>
    <p:extLst>
      <p:ext uri="{BB962C8B-B14F-4D97-AF65-F5344CB8AC3E}">
        <p14:creationId xmlns:p14="http://schemas.microsoft.com/office/powerpoint/2010/main" val="37663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8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17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97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112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831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02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854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007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64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796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E6D2-CF2B-6FD1-9783-86AE9B1B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67E11-6861-3307-98F1-BD3E41E4D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FD941-6CE7-3570-D6F1-FCBD478351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C2A815-9443-BC6E-C80A-1EDDAB4DE1F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979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545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876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126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619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869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125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605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66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B216-8CFE-0F61-6E53-45A77850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B93A5-943D-B979-0D74-26B2C9256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2E29-109A-5EAD-C5DE-2B2451872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5D499-1A0F-B845-38EE-B279804C9F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54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637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087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578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477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50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920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425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0860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2404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749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73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334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951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4376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78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98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65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805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4266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9173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0241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342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2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48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40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385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128204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0854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098394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181514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00014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824817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1318088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1954457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56609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417416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878191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387230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976722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530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873163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51348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077493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786539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593531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217015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617285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495343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865612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2919990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090463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99992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3955429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737029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92181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799019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358040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2202570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207879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90067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32474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075454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37740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5803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40823159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878626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531720" cy="2057397"/>
          </a:xfrm>
        </p:spPr>
        <p:txBody>
          <a:bodyPr/>
          <a:lstStyle/>
          <a:p>
            <a:r>
              <a:rPr lang="en-US" sz="5300" cap="none" dirty="0">
                <a:latin typeface="Oswald"/>
                <a:ea typeface="Noto Serif"/>
                <a:cs typeface="Noto Serif"/>
              </a:rPr>
              <a:t>Dependent Student Scenario</a:t>
            </a:r>
            <a:endParaRPr lang="en-US" sz="5300" cap="none" dirty="0">
              <a:ea typeface="Noto Serif"/>
              <a:cs typeface="Noto Serif"/>
            </a:endParaRPr>
          </a:p>
        </p:txBody>
      </p:sp>
      <p:sp>
        <p:nvSpPr>
          <p:cNvPr id="2" name="Slide Number Placeholder 4">
            <a:extLst>
              <a:ext uri="{FF2B5EF4-FFF2-40B4-BE49-F238E27FC236}">
                <a16:creationId xmlns:a16="http://schemas.microsoft.com/office/drawing/2014/main" id="{63D9F8A7-144B-FFBA-4BCC-859CC28466A3}"/>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3021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19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State of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3286489" cy="25339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student is asked about their state of residence. The student selects the state from a drop-down box and provides the month and year when they became a resident. </a:t>
            </a:r>
          </a:p>
        </p:txBody>
      </p:sp>
      <p:pic>
        <p:nvPicPr>
          <p:cNvPr id="2" name="Picture 1" descr="Screenshot continuation of the “Student Identity Information” section, which has a drop-down menu for the student to select their state of residence. There is a text box for the student to enter the month and year they became a resident of that state.">
            <a:extLst>
              <a:ext uri="{FF2B5EF4-FFF2-40B4-BE49-F238E27FC236}">
                <a16:creationId xmlns:a16="http://schemas.microsoft.com/office/drawing/2014/main" id="{338D2727-C4D6-734E-BDA0-06F89EEAA165}"/>
              </a:ext>
            </a:extLst>
          </p:cNvPr>
          <p:cNvPicPr>
            <a:picLocks noChangeAspect="1"/>
          </p:cNvPicPr>
          <p:nvPr/>
        </p:nvPicPr>
        <p:blipFill>
          <a:blip r:embed="rId3"/>
          <a:stretch>
            <a:fillRect/>
          </a:stretch>
        </p:blipFill>
        <p:spPr>
          <a:xfrm>
            <a:off x="4288971" y="1445567"/>
            <a:ext cx="7155318" cy="392585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680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Provide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25808"/>
            <a:ext cx="4486355"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informs the student about consent, approval, and the use of federal tax information. Once the student provides consent and approval, their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to help complete the "Your Finances"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32B0CD44-D341-B980-F81E-5B78ADD8468E}"/>
              </a:ext>
            </a:extLst>
          </p:cNvPr>
          <p:cNvPicPr>
            <a:picLocks noChangeAspect="1"/>
          </p:cNvPicPr>
          <p:nvPr/>
        </p:nvPicPr>
        <p:blipFill>
          <a:blip r:embed="rId3"/>
          <a:stretch>
            <a:fillRect/>
          </a:stretch>
        </p:blipFill>
        <p:spPr>
          <a:xfrm>
            <a:off x="5558246" y="1456453"/>
            <a:ext cx="5346870" cy="481765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956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5781" y="259179"/>
            <a:ext cx="840379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3600" cap="none" spc="0">
                <a:latin typeface="Oswald"/>
              </a:rPr>
              <a:t>Dependent Student: </a:t>
            </a:r>
            <a:br>
              <a:rPr lang="en-US" altLang="en-US" sz="3600" cap="none" spc="0">
                <a:latin typeface="Oswald"/>
              </a:rPr>
            </a:br>
            <a:r>
              <a:rPr lang="en-US" altLang="en-US" sz="3600" cap="none" spc="0">
                <a:latin typeface="Oswald"/>
              </a:rPr>
              <a:t>Provide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AC0E045-21CE-7D95-83B2-A9693181C93F}"/>
              </a:ext>
            </a:extLst>
          </p:cNvPr>
          <p:cNvSpPr txBox="1"/>
          <p:nvPr/>
        </p:nvSpPr>
        <p:spPr>
          <a:xfrm>
            <a:off x="684360" y="1715173"/>
            <a:ext cx="318006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The student can expand and collapse FAQs about consent and approval. The student selects "Approve" to provide consent and approval and is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B166216A-E747-81FC-F29B-F4750BDC8DA9}"/>
              </a:ext>
            </a:extLst>
          </p:cNvPr>
          <p:cNvPicPr>
            <a:picLocks noChangeAspect="1"/>
          </p:cNvPicPr>
          <p:nvPr/>
        </p:nvPicPr>
        <p:blipFill>
          <a:blip r:embed="rId3"/>
          <a:stretch>
            <a:fillRect/>
          </a:stretch>
        </p:blipFill>
        <p:spPr>
          <a:xfrm>
            <a:off x="3853543" y="1715173"/>
            <a:ext cx="3883229" cy="3411786"/>
          </a:xfrm>
          <a:prstGeom prst="rect">
            <a:avLst/>
          </a:prstGeom>
          <a:ln>
            <a:solidFill>
              <a:srgbClr val="0070C0"/>
            </a:solidFill>
          </a:ln>
        </p:spPr>
      </p:pic>
      <p:pic>
        <p:nvPicPr>
          <p:cNvPr id="4" name="Picture 3"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Approve” or “Decline” their consent and approval.">
            <a:extLst>
              <a:ext uri="{FF2B5EF4-FFF2-40B4-BE49-F238E27FC236}">
                <a16:creationId xmlns:a16="http://schemas.microsoft.com/office/drawing/2014/main" id="{A1A24111-DE6A-872D-E658-85AB906ECBF8}"/>
              </a:ext>
            </a:extLst>
          </p:cNvPr>
          <p:cNvPicPr>
            <a:picLocks noChangeAspect="1"/>
          </p:cNvPicPr>
          <p:nvPr/>
        </p:nvPicPr>
        <p:blipFill>
          <a:blip r:embed="rId4"/>
          <a:stretch>
            <a:fillRect/>
          </a:stretch>
        </p:blipFill>
        <p:spPr>
          <a:xfrm>
            <a:off x="8005819" y="1718799"/>
            <a:ext cx="3611137" cy="3474440"/>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9843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C78D-23F0-0CB8-E661-B95A003DA4B6}"/>
              </a:ext>
            </a:extLst>
          </p:cNvPr>
          <p:cNvSpPr>
            <a:spLocks noGrp="1"/>
          </p:cNvSpPr>
          <p:nvPr>
            <p:ph type="title"/>
          </p:nvPr>
        </p:nvSpPr>
        <p:spPr>
          <a:xfrm>
            <a:off x="743973" y="388414"/>
            <a:ext cx="8874760" cy="798177"/>
          </a:xfrm>
        </p:spPr>
        <p:txBody>
          <a:bodyPr/>
          <a:lstStyle/>
          <a:p>
            <a:r>
              <a:rPr lang="en-US" sz="3600" cap="none"/>
              <a:t>Dependent Student: Imports IRS Information </a:t>
            </a:r>
          </a:p>
        </p:txBody>
      </p:sp>
      <p:sp>
        <p:nvSpPr>
          <p:cNvPr id="6" name="TextBox 5">
            <a:extLst>
              <a:ext uri="{FF2B5EF4-FFF2-40B4-BE49-F238E27FC236}">
                <a16:creationId xmlns:a16="http://schemas.microsoft.com/office/drawing/2014/main" id="{FDF5354C-17A5-74AB-17AB-006E8F12423B}"/>
              </a:ext>
            </a:extLst>
          </p:cNvPr>
          <p:cNvSpPr txBox="1"/>
          <p:nvPr/>
        </p:nvSpPr>
        <p:spPr>
          <a:xfrm>
            <a:off x="685464" y="1714765"/>
            <a:ext cx="10516093"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imports the student’s federal tax information by directly transferring it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to help complete the "Your Finances"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data import page for the student’s federal tax information from the IRS, where their information is being directly transferred from the IRS into their FAFSA form. The student is informed they should not leave this page while their information is being loaded into their application.">
            <a:extLst>
              <a:ext uri="{FF2B5EF4-FFF2-40B4-BE49-F238E27FC236}">
                <a16:creationId xmlns:a16="http://schemas.microsoft.com/office/drawing/2014/main" id="{31668626-EA01-5226-D3C7-6B332F31C008}"/>
              </a:ext>
            </a:extLst>
          </p:cNvPr>
          <p:cNvPicPr>
            <a:picLocks noChangeAspect="1"/>
          </p:cNvPicPr>
          <p:nvPr/>
        </p:nvPicPr>
        <p:blipFill>
          <a:blip r:embed="rId2"/>
          <a:stretch>
            <a:fillRect/>
          </a:stretch>
        </p:blipFill>
        <p:spPr>
          <a:xfrm>
            <a:off x="2080260" y="2894399"/>
            <a:ext cx="8406436" cy="3403833"/>
          </a:xfrm>
          <a:prstGeom prst="rect">
            <a:avLst/>
          </a:prstGeom>
          <a:ln>
            <a:solidFill>
              <a:schemeClr val="accent1"/>
            </a:solidFill>
          </a:ln>
        </p:spPr>
      </p:pic>
      <p:sp>
        <p:nvSpPr>
          <p:cNvPr id="3" name="Slide Number Placeholder 2">
            <a:extLst>
              <a:ext uri="{FF2B5EF4-FFF2-40B4-BE49-F238E27FC236}">
                <a16:creationId xmlns:a16="http://schemas.microsoft.com/office/drawing/2014/main" id="{08FDD40E-257F-8C91-7773-A903D523AC96}"/>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2212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8A4B-634E-AB9C-EF7D-850F8FE44E1B}"/>
              </a:ext>
            </a:extLst>
          </p:cNvPr>
          <p:cNvSpPr>
            <a:spLocks noGrp="1"/>
          </p:cNvSpPr>
          <p:nvPr>
            <p:ph type="title"/>
          </p:nvPr>
        </p:nvSpPr>
        <p:spPr>
          <a:xfrm>
            <a:off x="743973" y="387326"/>
            <a:ext cx="11249190" cy="798177"/>
          </a:xfrm>
        </p:spPr>
        <p:txBody>
          <a:bodyPr/>
          <a:lstStyle/>
          <a:p>
            <a:r>
              <a:rPr lang="en-US" sz="3600" cap="none"/>
              <a:t>Dependent Student: Imports IRS Information (Continued)</a:t>
            </a:r>
          </a:p>
        </p:txBody>
      </p:sp>
      <p:sp>
        <p:nvSpPr>
          <p:cNvPr id="6" name="TextBox 5">
            <a:extLst>
              <a:ext uri="{FF2B5EF4-FFF2-40B4-BE49-F238E27FC236}">
                <a16:creationId xmlns:a16="http://schemas.microsoft.com/office/drawing/2014/main" id="{AA7C8C2A-446F-EBD7-EF04-BE2C1B278F27}"/>
              </a:ext>
            </a:extLst>
          </p:cNvPr>
          <p:cNvSpPr txBox="1"/>
          <p:nvPr/>
        </p:nvSpPr>
        <p:spPr>
          <a:xfrm>
            <a:off x="685350" y="1725807"/>
            <a:ext cx="3876754"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there is no federal tax information available from the IRS.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results from the data import page. The student is informed that their information was not received. They may have to manually enter in their tax information into the Finances section.">
            <a:extLst>
              <a:ext uri="{FF2B5EF4-FFF2-40B4-BE49-F238E27FC236}">
                <a16:creationId xmlns:a16="http://schemas.microsoft.com/office/drawing/2014/main" id="{73985443-8203-F0F9-5176-878509699D70}"/>
              </a:ext>
            </a:extLst>
          </p:cNvPr>
          <p:cNvPicPr>
            <a:picLocks noChangeAspect="1"/>
          </p:cNvPicPr>
          <p:nvPr/>
        </p:nvPicPr>
        <p:blipFill>
          <a:blip r:embed="rId2"/>
          <a:stretch>
            <a:fillRect/>
          </a:stretch>
        </p:blipFill>
        <p:spPr>
          <a:xfrm>
            <a:off x="4732033" y="1456453"/>
            <a:ext cx="6489716" cy="3309961"/>
          </a:xfrm>
          <a:prstGeom prst="rect">
            <a:avLst/>
          </a:prstGeom>
          <a:ln>
            <a:solidFill>
              <a:srgbClr val="0070C0"/>
            </a:solidFill>
          </a:ln>
        </p:spPr>
      </p:pic>
      <p:sp>
        <p:nvSpPr>
          <p:cNvPr id="3" name="Slide Number Placeholder 2">
            <a:extLst>
              <a:ext uri="{FF2B5EF4-FFF2-40B4-BE49-F238E27FC236}">
                <a16:creationId xmlns:a16="http://schemas.microsoft.com/office/drawing/2014/main" id="{FD837B2D-5923-EB63-386B-FF689ADFBEDF}"/>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659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57308" y="1713565"/>
            <a:ext cx="11883035"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"Your Personal Circumstances"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page to the “Your Personal Circumstances” section. The student is reminded that the information they provide can affect their eligibility for federal student aid and that additional information from other people may be required based on the answers given.">
            <a:extLst>
              <a:ext uri="{FF2B5EF4-FFF2-40B4-BE49-F238E27FC236}">
                <a16:creationId xmlns:a16="http://schemas.microsoft.com/office/drawing/2014/main" id="{3D48D33C-EEDC-82E2-7C60-195927233D0D}"/>
              </a:ext>
            </a:extLst>
          </p:cNvPr>
          <p:cNvPicPr>
            <a:picLocks noChangeAspect="1"/>
          </p:cNvPicPr>
          <p:nvPr/>
        </p:nvPicPr>
        <p:blipFill>
          <a:blip r:embed="rId3"/>
          <a:stretch>
            <a:fillRect/>
          </a:stretch>
        </p:blipFill>
        <p:spPr>
          <a:xfrm>
            <a:off x="2009548" y="2427149"/>
            <a:ext cx="8172903" cy="390388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366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marital status. The student selects the "Single (never married)"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7" name="Picture 6" descr="Screenshot of the first page of the “Your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32FCD5FF-5DE4-FF60-5030-CA52432A2DDC}"/>
              </a:ext>
            </a:extLst>
          </p:cNvPr>
          <p:cNvPicPr>
            <a:picLocks noChangeAspect="1"/>
          </p:cNvPicPr>
          <p:nvPr/>
        </p:nvPicPr>
        <p:blipFill>
          <a:blip r:embed="rId3"/>
          <a:stretch>
            <a:fillRect/>
          </a:stretch>
        </p:blipFill>
        <p:spPr>
          <a:xfrm>
            <a:off x="5167312" y="1456453"/>
            <a:ext cx="6047240" cy="424961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5886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8" y="1718723"/>
            <a:ext cx="4173232"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about their college grade level for the 2026–27 school year and if the student will have their first bachelor’s degree. The student selects "First year (freshman)" and "No" to the question about the student’s first bachelor’s degree.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Your Personal Circumstances” section, which asks the student what college grade level they will be beginning in the 2026–27 school year. Below that, the student is asked if they will have their first bachelor’s degree when the school year begins. ">
            <a:extLst>
              <a:ext uri="{FF2B5EF4-FFF2-40B4-BE49-F238E27FC236}">
                <a16:creationId xmlns:a16="http://schemas.microsoft.com/office/drawing/2014/main" id="{92BE464B-82FF-AB4F-34EF-3576B69A838E}"/>
              </a:ext>
            </a:extLst>
          </p:cNvPr>
          <p:cNvPicPr>
            <a:picLocks noChangeAspect="1"/>
          </p:cNvPicPr>
          <p:nvPr/>
        </p:nvPicPr>
        <p:blipFill>
          <a:blip r:embed="rId3"/>
          <a:stretch>
            <a:fillRect/>
          </a:stretch>
        </p:blipFill>
        <p:spPr>
          <a:xfrm>
            <a:off x="5181600" y="1453250"/>
            <a:ext cx="5760072" cy="454636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6446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19963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if any of the listed personal circumstances apply. The student selects "None of these apply."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Your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1A9E8636-9224-0EA3-0EF6-B0FBB37B61A9}"/>
              </a:ext>
            </a:extLst>
          </p:cNvPr>
          <p:cNvPicPr>
            <a:picLocks noChangeAspect="1"/>
          </p:cNvPicPr>
          <p:nvPr/>
        </p:nvPicPr>
        <p:blipFill>
          <a:blip r:embed="rId4"/>
          <a:stretch>
            <a:fillRect/>
          </a:stretch>
        </p:blipFill>
        <p:spPr>
          <a:xfrm>
            <a:off x="5715000" y="1456453"/>
            <a:ext cx="5165218" cy="490325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538901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Homelessness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4947" y="1714500"/>
            <a:ext cx="10595374"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were homeless or at risk of being homeless. The student selects "No."</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Your Personal Circumstances” section, which asks the student if they were unaccompanied and either homeless or self-supporting and at risk for homelessness on or after July 1, 2025.">
            <a:extLst>
              <a:ext uri="{FF2B5EF4-FFF2-40B4-BE49-F238E27FC236}">
                <a16:creationId xmlns:a16="http://schemas.microsoft.com/office/drawing/2014/main" id="{CC3F18F1-7B62-A2F5-C901-9745FA2CB197}"/>
              </a:ext>
            </a:extLst>
          </p:cNvPr>
          <p:cNvPicPr>
            <a:picLocks noChangeAspect="1"/>
          </p:cNvPicPr>
          <p:nvPr/>
        </p:nvPicPr>
        <p:blipFill>
          <a:blip r:embed="rId3"/>
          <a:stretch>
            <a:fillRect/>
          </a:stretch>
        </p:blipFill>
        <p:spPr>
          <a:xfrm>
            <a:off x="1482498" y="2607807"/>
            <a:ext cx="9227003" cy="370976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724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main </a:t>
            </a:r>
            <a:r>
              <a:rPr kumimoji="0" lang="en-US" alt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FAFSA</a:t>
            </a:r>
            <a:r>
              <a:rPr kumimoji="0" lang="en-US" alt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landing page. On this page, students are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directed to "Start New Form," "Edit Existing Forms," or "Accept an Invitation." For this section of the presentation, the student is beginning a new application.</a:t>
            </a:r>
            <a:endParaRPr kumimoji="0" lang="en-US" alt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AFSA landing page. Buttons display the option to “Start New Form,” “Edit Existing Forms,” or “Accept an Invitation.” ">
            <a:extLst>
              <a:ext uri="{FF2B5EF4-FFF2-40B4-BE49-F238E27FC236}">
                <a16:creationId xmlns:a16="http://schemas.microsoft.com/office/drawing/2014/main" id="{EE56E786-C180-2491-218B-E2ADF0476D8B}"/>
              </a:ext>
            </a:extLst>
          </p:cNvPr>
          <p:cNvPicPr>
            <a:picLocks noChangeAspect="1"/>
          </p:cNvPicPr>
          <p:nvPr/>
        </p:nvPicPr>
        <p:blipFill>
          <a:blip r:embed="rId3"/>
          <a:stretch>
            <a:fillRect/>
          </a:stretch>
        </p:blipFill>
        <p:spPr>
          <a:xfrm>
            <a:off x="5393727" y="1457232"/>
            <a:ext cx="5656896" cy="4811361"/>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113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406165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unusual circumstances prevent them from contacting the student’s parent(s). The student selects "No."</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Your Personal Circumstances” section, which asks the student if unusual circumstances prevent them from contacting their parents or if contacting the parents would pose a risk to the student. These circumstances include leaving an abusive or threatening home, being abandoned, refugee or asylee status, human trafficking, incarceration of the student or parents, and otherwise being unable to contact or locate their parent.">
            <a:extLst>
              <a:ext uri="{FF2B5EF4-FFF2-40B4-BE49-F238E27FC236}">
                <a16:creationId xmlns:a16="http://schemas.microsoft.com/office/drawing/2014/main" id="{56680042-49CA-43A8-B092-441EE5802EB2}"/>
              </a:ext>
            </a:extLst>
          </p:cNvPr>
          <p:cNvPicPr>
            <a:picLocks noChangeAspect="1"/>
          </p:cNvPicPr>
          <p:nvPr/>
        </p:nvPicPr>
        <p:blipFill>
          <a:blip r:embed="rId3"/>
          <a:stretch>
            <a:fillRect/>
          </a:stretch>
        </p:blipFill>
        <p:spPr>
          <a:xfrm>
            <a:off x="4743450" y="1456453"/>
            <a:ext cx="6276918" cy="473886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7387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35021"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Based on the answers provided by the student, the student is considered a dependent student. The student is asked if a financial aid administrator should determine their eligibility for a Direct Unsubsidized Loan only. This is an option if the student’s parents are unwilling to provide information. The student selects "No." If the student had selected "Yes," a modal would appear to warn about missing out on other potential federal student aid.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98F58D04-6639-DA75-EC83-5AF46319970F}"/>
              </a:ext>
            </a:extLst>
          </p:cNvPr>
          <p:cNvPicPr>
            <a:picLocks noChangeAspect="1"/>
          </p:cNvPicPr>
          <p:nvPr/>
        </p:nvPicPr>
        <p:blipFill>
          <a:blip r:embed="rId3"/>
          <a:stretch>
            <a:fillRect/>
          </a:stretch>
        </p:blipFill>
        <p:spPr>
          <a:xfrm>
            <a:off x="5368781" y="1456453"/>
            <a:ext cx="6367009" cy="416972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639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63175" y="1719259"/>
            <a:ext cx="10781113"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Demographics"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of the introduction to the “Student Demographics” section, which informs the student that the next series of pages will ask about their background and family. ">
            <a:extLst>
              <a:ext uri="{FF2B5EF4-FFF2-40B4-BE49-F238E27FC236}">
                <a16:creationId xmlns:a16="http://schemas.microsoft.com/office/drawing/2014/main" id="{2CCF3502-9940-BBF3-BE14-190CFA07F830}"/>
              </a:ext>
            </a:extLst>
          </p:cNvPr>
          <p:cNvPicPr>
            <a:picLocks noChangeAspect="1"/>
          </p:cNvPicPr>
          <p:nvPr/>
        </p:nvPicPr>
        <p:blipFill>
          <a:blip r:embed="rId3"/>
          <a:stretch>
            <a:fillRect/>
          </a:stretch>
        </p:blipFill>
        <p:spPr>
          <a:xfrm>
            <a:off x="1890032" y="2655425"/>
            <a:ext cx="8411935" cy="349340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1284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314997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to identify their sex. The student selects </a:t>
            </a:r>
            <a:r>
              <a:rPr kumimoji="0" lang="en-US" sz="1800" b="0" i="0" u="none" strike="noStrike" kern="1200" cap="none" spc="0" normalizeH="0" baseline="0" noProof="0">
                <a:ln>
                  <a:noFill/>
                </a:ln>
                <a:solidFill>
                  <a:srgbClr val="191918"/>
                </a:solidFill>
                <a:effectLst/>
                <a:uLnTx/>
                <a:uFillTx/>
                <a:latin typeface="Arial"/>
                <a:ea typeface="Calibri"/>
                <a:cs typeface="Calibri"/>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Male.</a:t>
            </a:r>
            <a:r>
              <a:rPr kumimoji="0" lang="en-US" sz="1800" b="0" i="0" u="none" strike="noStrike" kern="1200" cap="none" spc="0" normalizeH="0" baseline="0" noProof="0">
                <a:ln>
                  <a:noFill/>
                </a:ln>
                <a:solidFill>
                  <a:srgbClr val="191918"/>
                </a:solidFill>
                <a:effectLst/>
                <a:uLnTx/>
                <a:uFillTx/>
                <a:latin typeface="Arial"/>
                <a:ea typeface="Calibri"/>
                <a:cs typeface="Calibri"/>
              </a:rPr>
              <a:t>"</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irst page of the “Student Demographics” section. The student is informed the questions are for research purposes only and will not affect federal student aid eligibility. Below that, the student is asked to select their sex.">
            <a:extLst>
              <a:ext uri="{FF2B5EF4-FFF2-40B4-BE49-F238E27FC236}">
                <a16:creationId xmlns:a16="http://schemas.microsoft.com/office/drawing/2014/main" id="{56F82741-DDC1-BB90-BF27-A96D7EDED33A}"/>
              </a:ext>
            </a:extLst>
          </p:cNvPr>
          <p:cNvPicPr>
            <a:picLocks noChangeAspect="1"/>
          </p:cNvPicPr>
          <p:nvPr/>
        </p:nvPicPr>
        <p:blipFill>
          <a:blip r:embed="rId3"/>
          <a:stretch>
            <a:fillRect/>
          </a:stretch>
        </p:blipFill>
        <p:spPr>
          <a:xfrm>
            <a:off x="4093028" y="1456453"/>
            <a:ext cx="6618515" cy="4359869"/>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8566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Race and Ethnicity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90B82CE-6CCF-A030-AA7D-3FD42EC6D297}"/>
              </a:ext>
            </a:extLst>
          </p:cNvPr>
          <p:cNvSpPr txBox="1"/>
          <p:nvPr/>
        </p:nvSpPr>
        <p:spPr>
          <a:xfrm>
            <a:off x="681798" y="1719646"/>
            <a:ext cx="4616343"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to identify their race. The student selects the checkboxes that apply. After making a selection, a second drop-down box appears, and the student selects the checkboxes that apply to them.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7" name="Picture 6" descr="Screenshot continuation of the “Student Demographics” section. The student is informed the questions are for research purposes only and will not affect federal student aid eligibility. Below that, the student is asked to select their race: “American Indian or Alaska Native,” “Asian,” “Black or African American,” “Hispanic or Latino,” “Middle Eastern or North African,” “Native Hawaiian or Pacific Islander,” “White,” or “prefer not to answer.” A secondary drop-down of options is displayed after the student selects their response.">
            <a:extLst>
              <a:ext uri="{FF2B5EF4-FFF2-40B4-BE49-F238E27FC236}">
                <a16:creationId xmlns:a16="http://schemas.microsoft.com/office/drawing/2014/main" id="{5E30AFC3-F57A-434B-C0D9-33CF6C67F985}"/>
              </a:ext>
            </a:extLst>
          </p:cNvPr>
          <p:cNvPicPr>
            <a:picLocks noChangeAspect="1"/>
          </p:cNvPicPr>
          <p:nvPr/>
        </p:nvPicPr>
        <p:blipFill>
          <a:blip r:embed="rId3"/>
          <a:stretch>
            <a:fillRect/>
          </a:stretch>
        </p:blipFill>
        <p:spPr>
          <a:xfrm>
            <a:off x="5798625" y="1456567"/>
            <a:ext cx="4585204" cy="497925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64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107" y="53937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84236" y="1721892"/>
            <a:ext cx="307208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7A282528-3022-3604-304F-776F771A9F35}"/>
              </a:ext>
            </a:extLst>
          </p:cNvPr>
          <p:cNvPicPr>
            <a:picLocks noChangeAspect="1"/>
          </p:cNvPicPr>
          <p:nvPr/>
        </p:nvPicPr>
        <p:blipFill>
          <a:blip r:embed="rId3"/>
          <a:stretch>
            <a:fillRect/>
          </a:stretch>
        </p:blipFill>
        <p:spPr>
          <a:xfrm>
            <a:off x="4111032" y="1466285"/>
            <a:ext cx="7333257" cy="365000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6660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3650716"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parents’ education status. The student selects the "Neither parent attended college"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DEB2C8A4-E1C8-48D2-3338-429E5B0F0203}"/>
              </a:ext>
            </a:extLst>
          </p:cNvPr>
          <p:cNvPicPr>
            <a:picLocks noChangeAspect="1"/>
          </p:cNvPicPr>
          <p:nvPr/>
        </p:nvPicPr>
        <p:blipFill>
          <a:blip r:embed="rId3"/>
          <a:stretch>
            <a:fillRect/>
          </a:stretch>
        </p:blipFill>
        <p:spPr>
          <a:xfrm>
            <a:off x="4529924" y="1456453"/>
            <a:ext cx="6659128" cy="404763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1725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58707" y="1718651"/>
            <a:ext cx="10510035"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their parent was killed in the line of duty. The student selects the "No"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if their parent or guardian was killed in the line of duty.">
            <a:extLst>
              <a:ext uri="{FF2B5EF4-FFF2-40B4-BE49-F238E27FC236}">
                <a16:creationId xmlns:a16="http://schemas.microsoft.com/office/drawing/2014/main" id="{29FCD15A-ADEE-4526-2112-25D3CD7F4E43}"/>
              </a:ext>
            </a:extLst>
          </p:cNvPr>
          <p:cNvPicPr>
            <a:picLocks noChangeAspect="1"/>
          </p:cNvPicPr>
          <p:nvPr/>
        </p:nvPicPr>
        <p:blipFill>
          <a:blip r:embed="rId3"/>
          <a:stretch>
            <a:fillRect/>
          </a:stretch>
        </p:blipFill>
        <p:spPr>
          <a:xfrm>
            <a:off x="1938338" y="2461551"/>
            <a:ext cx="8315324" cy="3856016"/>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6340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811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358540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what their high school completion status will be when the student starts the 2026–27 school year. The student selects the "High school diploma"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to select what their high school completion status will be for the 2026–27 school year: “High school diploma,” “State-recognized high school equivalent (e.g., a General Educational Development certificate),” “Homeschooled,” or “None of the above.”">
            <a:extLst>
              <a:ext uri="{FF2B5EF4-FFF2-40B4-BE49-F238E27FC236}">
                <a16:creationId xmlns:a16="http://schemas.microsoft.com/office/drawing/2014/main" id="{C6F4444A-AE96-42AC-6FDD-190FBE0BC1CF}"/>
              </a:ext>
            </a:extLst>
          </p:cNvPr>
          <p:cNvPicPr>
            <a:picLocks noChangeAspect="1"/>
          </p:cNvPicPr>
          <p:nvPr/>
        </p:nvPicPr>
        <p:blipFill>
          <a:blip r:embed="rId3"/>
          <a:stretch>
            <a:fillRect/>
          </a:stretch>
        </p:blipFill>
        <p:spPr>
          <a:xfrm>
            <a:off x="4575985" y="1464136"/>
            <a:ext cx="6697634" cy="4341862"/>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8955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65533" y="1730886"/>
            <a:ext cx="10800527"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Because the student selected high school diploma, the student is asked to select which high school they did or will graduate from. The student enters the high school’s state and city. After selecting "Search," the student selects the correct high school from the search results.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There are text boxes for the student to search for their high school by selecting the state, city, and entering the name of their school.">
            <a:extLst>
              <a:ext uri="{FF2B5EF4-FFF2-40B4-BE49-F238E27FC236}">
                <a16:creationId xmlns:a16="http://schemas.microsoft.com/office/drawing/2014/main" id="{C8CF64DA-33DC-8D26-ABEF-34C828A6A79A}"/>
              </a:ext>
            </a:extLst>
          </p:cNvPr>
          <p:cNvPicPr>
            <a:picLocks noChangeAspect="1"/>
          </p:cNvPicPr>
          <p:nvPr/>
        </p:nvPicPr>
        <p:blipFill>
          <a:blip r:embed="rId3"/>
          <a:stretch>
            <a:fillRect/>
          </a:stretch>
        </p:blipFill>
        <p:spPr>
          <a:xfrm>
            <a:off x="874056" y="3304367"/>
            <a:ext cx="4992548" cy="2892799"/>
          </a:xfrm>
          <a:prstGeom prst="rect">
            <a:avLst/>
          </a:prstGeom>
          <a:ln>
            <a:solidFill>
              <a:schemeClr val="accent1"/>
            </a:solidFill>
          </a:ln>
        </p:spPr>
      </p:pic>
      <p:pic>
        <p:nvPicPr>
          <p:cNvPr id="7" name="Picture 6"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457AE723-3C35-EB6F-266B-2D4C1C2A932F}"/>
              </a:ext>
            </a:extLst>
          </p:cNvPr>
          <p:cNvPicPr>
            <a:picLocks noChangeAspect="1"/>
          </p:cNvPicPr>
          <p:nvPr/>
        </p:nvPicPr>
        <p:blipFill>
          <a:blip r:embed="rId4"/>
          <a:stretch>
            <a:fillRect/>
          </a:stretch>
        </p:blipFill>
        <p:spPr>
          <a:xfrm>
            <a:off x="6363555" y="3190275"/>
            <a:ext cx="4736746" cy="311095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154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Log-in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If the student selects "Start New Form" from the FAFSA</a:t>
            </a:r>
            <a:r>
              <a:rPr kumimoji="0" lang="en-US" alt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landing page and they are not logged in to StudentAid.gov, the student is taken to the "Log In" page to enter their credentials. To access the FAFSA form, all students are required to have a StudentAid.gov account username and password. If the student doesn't have a username and password, they can select "Create an Account."</a:t>
            </a:r>
          </a:p>
        </p:txBody>
      </p:sp>
      <p:pic>
        <p:nvPicPr>
          <p:cNvPr id="4" name="Picture 3"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0A3EB728-599F-73F5-8C6C-35F7DA462460}"/>
              </a:ext>
            </a:extLst>
          </p:cNvPr>
          <p:cNvPicPr>
            <a:picLocks noChangeAspect="1"/>
          </p:cNvPicPr>
          <p:nvPr/>
        </p:nvPicPr>
        <p:blipFill>
          <a:blip r:embed="rId3"/>
          <a:stretch>
            <a:fillRect/>
          </a:stretch>
        </p:blipFill>
        <p:spPr>
          <a:xfrm>
            <a:off x="5687419" y="1456453"/>
            <a:ext cx="5444528" cy="2314600"/>
          </a:xfrm>
          <a:prstGeom prst="rect">
            <a:avLst/>
          </a:prstGeom>
          <a:ln>
            <a:solidFill>
              <a:schemeClr val="accent1"/>
            </a:solidFill>
          </a:ln>
        </p:spPr>
      </p:pic>
      <p:pic>
        <p:nvPicPr>
          <p:cNvPr id="3" name="Picture 2" descr="Screenshot continuation of the Log In page. The student’s account email address is displayed. A text box asks the student to enter their password. There is a button to “Log In,” or the student can select the hyperlink for “Forgot password.”">
            <a:extLst>
              <a:ext uri="{FF2B5EF4-FFF2-40B4-BE49-F238E27FC236}">
                <a16:creationId xmlns:a16="http://schemas.microsoft.com/office/drawing/2014/main" id="{F1893495-11EC-E2D1-FFC4-2C92F648C848}"/>
              </a:ext>
            </a:extLst>
          </p:cNvPr>
          <p:cNvPicPr>
            <a:picLocks noChangeAspect="1"/>
          </p:cNvPicPr>
          <p:nvPr/>
        </p:nvPicPr>
        <p:blipFill>
          <a:blip r:embed="rId4"/>
          <a:stretch>
            <a:fillRect/>
          </a:stretch>
        </p:blipFill>
        <p:spPr>
          <a:xfrm>
            <a:off x="5688885" y="4098469"/>
            <a:ext cx="5441757" cy="232222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2717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Confirm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3947193"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edit the high school information presented on this page by selecting "Edit," which will return the student to the high school information page. The student confirms the high school information and selects "Continue" to proceed to the next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82BC7A14-A2F9-A950-12AB-CC503987684E}"/>
              </a:ext>
            </a:extLst>
          </p:cNvPr>
          <p:cNvPicPr>
            <a:picLocks noChangeAspect="1"/>
          </p:cNvPicPr>
          <p:nvPr/>
        </p:nvPicPr>
        <p:blipFill>
          <a:blip r:embed="rId3"/>
          <a:stretch>
            <a:fillRect/>
          </a:stretch>
        </p:blipFill>
        <p:spPr>
          <a:xfrm>
            <a:off x="4810540" y="1456453"/>
            <a:ext cx="6633749" cy="372811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5873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1135893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"Your Finances" section. It provides an overview of the section. The student can select the hyperlink to learn about special financial circumstances.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10" name="Picture 9" descr="Screenshot of the introduction to the “Your Finance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E4CE3860-6CD0-AF43-0767-52B31B42F4F0}"/>
              </a:ext>
            </a:extLst>
          </p:cNvPr>
          <p:cNvPicPr>
            <a:picLocks noChangeAspect="1"/>
          </p:cNvPicPr>
          <p:nvPr/>
        </p:nvPicPr>
        <p:blipFill>
          <a:blip r:embed="rId3"/>
          <a:stretch>
            <a:fillRect/>
          </a:stretch>
        </p:blipFill>
        <p:spPr>
          <a:xfrm>
            <a:off x="2047035" y="2891697"/>
            <a:ext cx="8097929" cy="3177773"/>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7290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578E-474E-527F-743D-7E36572A7D19}"/>
              </a:ext>
            </a:extLst>
          </p:cNvPr>
          <p:cNvSpPr>
            <a:spLocks noGrp="1"/>
          </p:cNvSpPr>
          <p:nvPr>
            <p:ph type="title"/>
          </p:nvPr>
        </p:nvSpPr>
        <p:spPr>
          <a:xfrm>
            <a:off x="743973" y="381151"/>
            <a:ext cx="8874760" cy="798177"/>
          </a:xfrm>
        </p:spPr>
        <p:txBody>
          <a:bodyPr/>
          <a:lstStyle/>
          <a:p>
            <a:r>
              <a:rPr lang="en-US" altLang="en-US" sz="3600" cap="none" spc="0">
                <a:latin typeface="Oswald"/>
              </a:rPr>
              <a:t>Dependent Student: Tax Filing Status</a:t>
            </a:r>
            <a:endParaRPr lang="en-US" sz="3600"/>
          </a:p>
        </p:txBody>
      </p:sp>
      <p:sp>
        <p:nvSpPr>
          <p:cNvPr id="7" name="TextBox 6">
            <a:extLst>
              <a:ext uri="{FF2B5EF4-FFF2-40B4-BE49-F238E27FC236}">
                <a16:creationId xmlns:a16="http://schemas.microsoft.com/office/drawing/2014/main" id="{2B568EBD-B852-D7B3-EE9E-D26FF64DCDA5}"/>
              </a:ext>
            </a:extLst>
          </p:cNvPr>
          <p:cNvSpPr txBox="1"/>
          <p:nvPr/>
        </p:nvSpPr>
        <p:spPr>
          <a:xfrm>
            <a:off x="669243" y="1732282"/>
            <a:ext cx="10775045" cy="8720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tax filing status. The student selects "Yes" to "Did or will the student file a 2024 IRS Form 1040 or 1040-NR?" </a:t>
            </a:r>
          </a:p>
        </p:txBody>
      </p:sp>
      <p:pic>
        <p:nvPicPr>
          <p:cNvPr id="5" name="Picture 4" descr="Screenshot continuation of the “Your Finances” section. The student is asked about their tax filing status. They must select “Yes” or “No” to say if they did or will file a 2024 IRS Form 1040 or 1040-NR.">
            <a:extLst>
              <a:ext uri="{FF2B5EF4-FFF2-40B4-BE49-F238E27FC236}">
                <a16:creationId xmlns:a16="http://schemas.microsoft.com/office/drawing/2014/main" id="{10C62593-87F7-09D3-FFB9-9CD2A762A8CC}"/>
              </a:ext>
            </a:extLst>
          </p:cNvPr>
          <p:cNvPicPr>
            <a:picLocks noChangeAspect="1"/>
          </p:cNvPicPr>
          <p:nvPr/>
        </p:nvPicPr>
        <p:blipFill>
          <a:blip r:embed="rId2"/>
          <a:stretch>
            <a:fillRect/>
          </a:stretch>
        </p:blipFill>
        <p:spPr>
          <a:xfrm>
            <a:off x="1760263" y="2890118"/>
            <a:ext cx="8671473" cy="3600559"/>
          </a:xfrm>
          <a:prstGeom prst="rect">
            <a:avLst/>
          </a:prstGeom>
          <a:ln>
            <a:solidFill>
              <a:schemeClr val="accent1"/>
            </a:solidFill>
          </a:ln>
        </p:spPr>
      </p:pic>
      <p:sp>
        <p:nvSpPr>
          <p:cNvPr id="3" name="Slide Number Placeholder 2">
            <a:extLst>
              <a:ext uri="{FF2B5EF4-FFF2-40B4-BE49-F238E27FC236}">
                <a16:creationId xmlns:a16="http://schemas.microsoft.com/office/drawing/2014/main" id="{DD76C833-F8E1-AD4A-CBC1-3CD9824D1FC0}"/>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4158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196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3793874"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2024 tax return. The student selects "Single" as the filing status and enters dollar amounts in the other required responses.</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Your Finances” section. The student is prompted with fields related to their 2024 tax return information, specifically about their filing status, income earned from work, and tax exempt interest income.">
            <a:extLst>
              <a:ext uri="{FF2B5EF4-FFF2-40B4-BE49-F238E27FC236}">
                <a16:creationId xmlns:a16="http://schemas.microsoft.com/office/drawing/2014/main" id="{2322F403-BBA4-E29F-E6BB-D97A6CD5A0B2}"/>
              </a:ext>
            </a:extLst>
          </p:cNvPr>
          <p:cNvPicPr>
            <a:picLocks noChangeAspect="1"/>
          </p:cNvPicPr>
          <p:nvPr/>
        </p:nvPicPr>
        <p:blipFill>
          <a:blip r:embed="rId3"/>
          <a:stretch>
            <a:fillRect/>
          </a:stretch>
        </p:blipFill>
        <p:spPr>
          <a:xfrm>
            <a:off x="5151226" y="1456453"/>
            <a:ext cx="5111723" cy="479974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646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2FD-5189-FF67-418D-FB9BFD5C1E78}"/>
              </a:ext>
            </a:extLst>
          </p:cNvPr>
          <p:cNvSpPr>
            <a:spLocks noGrp="1"/>
          </p:cNvSpPr>
          <p:nvPr>
            <p:ph type="title"/>
          </p:nvPr>
        </p:nvSpPr>
        <p:spPr>
          <a:xfrm>
            <a:off x="743972" y="375851"/>
            <a:ext cx="11413899" cy="798177"/>
          </a:xfrm>
        </p:spPr>
        <p:txBody>
          <a:bodyPr/>
          <a:lstStyle/>
          <a:p>
            <a:r>
              <a:rPr lang="en-US" altLang="en-US" sz="3600" cap="none" spc="0">
                <a:latin typeface="Oswald"/>
              </a:rPr>
              <a:t>Dependent Student: Tax Return Information (Continued)</a:t>
            </a:r>
            <a:endParaRPr lang="en-US" sz="3600"/>
          </a:p>
        </p:txBody>
      </p:sp>
      <p:sp>
        <p:nvSpPr>
          <p:cNvPr id="6" name="TextBox 5">
            <a:extLst>
              <a:ext uri="{FF2B5EF4-FFF2-40B4-BE49-F238E27FC236}">
                <a16:creationId xmlns:a16="http://schemas.microsoft.com/office/drawing/2014/main" id="{5D8F25C5-52D9-0201-3F46-F8704B231563}"/>
              </a:ext>
            </a:extLst>
          </p:cNvPr>
          <p:cNvSpPr txBox="1"/>
          <p:nvPr/>
        </p:nvSpPr>
        <p:spPr>
          <a:xfrm>
            <a:off x="691040" y="1721098"/>
            <a:ext cx="3576160"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taxes, income, and other financial information. The student enters dollar amounts in the responses. If the student has nothing to report, the student enters the numeral zero.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5" name="Picture 4" descr="Screenshot continuation of the “Your Finances” section. Text boxes prompt the student to enter the dollar amount of untaxed portions of IRA distributions; untaxed portions of pensions; adjusted gross income; income tax paid; IRA deductions and payments to SEP, SIMPLE, and qualified plans. The student is also prompted to select if they receive the Earned Income Credit.">
            <a:extLst>
              <a:ext uri="{FF2B5EF4-FFF2-40B4-BE49-F238E27FC236}">
                <a16:creationId xmlns:a16="http://schemas.microsoft.com/office/drawing/2014/main" id="{9AA678BA-420C-0DD4-703C-51F8F5426174}"/>
              </a:ext>
            </a:extLst>
          </p:cNvPr>
          <p:cNvPicPr>
            <a:picLocks noChangeAspect="1"/>
          </p:cNvPicPr>
          <p:nvPr/>
        </p:nvPicPr>
        <p:blipFill>
          <a:blip r:embed="rId2"/>
          <a:stretch>
            <a:fillRect/>
          </a:stretch>
        </p:blipFill>
        <p:spPr>
          <a:xfrm>
            <a:off x="4441813" y="1467816"/>
            <a:ext cx="3156297" cy="4889283"/>
          </a:xfrm>
          <a:prstGeom prst="rect">
            <a:avLst/>
          </a:prstGeom>
          <a:ln>
            <a:solidFill>
              <a:srgbClr val="0070C0"/>
            </a:solidFill>
          </a:ln>
        </p:spPr>
      </p:pic>
      <p:pic>
        <p:nvPicPr>
          <p:cNvPr id="9" name="Picture 8" descr="Screenshot continuation of the “Your Finances” section. Text boxes prompt the student to enter the dollar amount of education credits (American Opportunity Tax Credit and the Lifetime Learning Credit); net profit or loss from IRS Form 1040 Schedule C; amount of college grants, scholarships, or AmeriCorps benefits reported to the IRS; and foreign earned income exclusion. The student is also prompted to select if they filed a Schedule A, B, D, E, F, or H with their 2024 IRS Form 1040. ">
            <a:extLst>
              <a:ext uri="{FF2B5EF4-FFF2-40B4-BE49-F238E27FC236}">
                <a16:creationId xmlns:a16="http://schemas.microsoft.com/office/drawing/2014/main" id="{6900F7D4-0D0E-CE8B-49FC-E3F2D9851C9B}"/>
              </a:ext>
            </a:extLst>
          </p:cNvPr>
          <p:cNvPicPr>
            <a:picLocks noChangeAspect="1"/>
          </p:cNvPicPr>
          <p:nvPr/>
        </p:nvPicPr>
        <p:blipFill>
          <a:blip r:embed="rId3"/>
          <a:stretch>
            <a:fillRect/>
          </a:stretch>
        </p:blipFill>
        <p:spPr>
          <a:xfrm>
            <a:off x="7697739" y="1456453"/>
            <a:ext cx="3429207" cy="4912011"/>
          </a:xfrm>
          <a:prstGeom prst="rect">
            <a:avLst/>
          </a:prstGeom>
          <a:ln>
            <a:solidFill>
              <a:srgbClr val="0070C0"/>
            </a:solidFill>
          </a:ln>
        </p:spPr>
      </p:pic>
      <p:sp>
        <p:nvSpPr>
          <p:cNvPr id="3" name="Slide Number Placeholder 2">
            <a:extLst>
              <a:ext uri="{FF2B5EF4-FFF2-40B4-BE49-F238E27FC236}">
                <a16:creationId xmlns:a16="http://schemas.microsoft.com/office/drawing/2014/main" id="{4CDDBE24-43A7-F802-1277-9CCF0811FE7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4696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7" y="1730889"/>
            <a:ext cx="4046614"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assets. The student enters a response in each entry field. If the student has nothing to report, the student enters the numeral zero.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3" name="Picture 2" descr="Screenshot continuation of the “Your Finances” section, which asks the student to enter their assets. Text boxes prompt the student to enter the dollar amount for the total of cash, savings, and checking accounts; the current net worth of investments, including real estate; and the current net worth of businesses and farms.">
            <a:extLst>
              <a:ext uri="{FF2B5EF4-FFF2-40B4-BE49-F238E27FC236}">
                <a16:creationId xmlns:a16="http://schemas.microsoft.com/office/drawing/2014/main" id="{11D410F6-AC08-40FD-58C4-91496ADC600E}"/>
              </a:ext>
            </a:extLst>
          </p:cNvPr>
          <p:cNvPicPr>
            <a:picLocks noChangeAspect="1"/>
          </p:cNvPicPr>
          <p:nvPr/>
        </p:nvPicPr>
        <p:blipFill>
          <a:blip r:embed="rId3"/>
          <a:stretch>
            <a:fillRect/>
          </a:stretch>
        </p:blipFill>
        <p:spPr>
          <a:xfrm>
            <a:off x="5082636" y="1456453"/>
            <a:ext cx="5544859" cy="4551232"/>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7882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3"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62259" y="1713503"/>
            <a:ext cx="1044116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the first page in the "Select Colleges and Career Schools" section. It provides an overview of the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4AF70D86-6A47-78C1-2FB5-390A437C0C5C}"/>
              </a:ext>
            </a:extLst>
          </p:cNvPr>
          <p:cNvPicPr>
            <a:picLocks noChangeAspect="1"/>
          </p:cNvPicPr>
          <p:nvPr/>
        </p:nvPicPr>
        <p:blipFill>
          <a:blip r:embed="rId3"/>
          <a:stretch>
            <a:fillRect/>
          </a:stretch>
        </p:blipFill>
        <p:spPr>
          <a:xfrm>
            <a:off x="1420800" y="2783822"/>
            <a:ext cx="9350400" cy="371721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1784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196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2639" y="1718378"/>
            <a:ext cx="4180618"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to search for the colleges, career schools, or trade schools that will receive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information. The student searches for a school by selecting the state from the drop-down menu and selecting "Search." If the student can’t find a school searching by state, the student can search by school code.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elect Colleges and Career Schools” section. The student has the option to search for a school by state or enter school code. The student can select the state from the drop-down then select the “Search” button.">
            <a:extLst>
              <a:ext uri="{FF2B5EF4-FFF2-40B4-BE49-F238E27FC236}">
                <a16:creationId xmlns:a16="http://schemas.microsoft.com/office/drawing/2014/main" id="{754C386E-7C15-BE02-A348-135EE653972E}"/>
              </a:ext>
            </a:extLst>
          </p:cNvPr>
          <p:cNvPicPr>
            <a:picLocks noChangeAspect="1"/>
          </p:cNvPicPr>
          <p:nvPr/>
        </p:nvPicPr>
        <p:blipFill>
          <a:blip r:embed="rId3"/>
          <a:stretch>
            <a:fillRect/>
          </a:stretch>
        </p:blipFill>
        <p:spPr>
          <a:xfrm>
            <a:off x="4948238" y="1456453"/>
            <a:ext cx="6591123" cy="437799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3159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3A10-9FAF-1F2A-7DFA-251392F1AC3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889A234-544D-A46E-1772-81FD566A22CA}"/>
              </a:ext>
            </a:extLst>
          </p:cNvPr>
          <p:cNvSpPr txBox="1">
            <a:spLocks noGrp="1"/>
          </p:cNvSpPr>
          <p:nvPr>
            <p:ph type="title" idx="4294967295"/>
          </p:nvPr>
        </p:nvSpPr>
        <p:spPr>
          <a:xfrm>
            <a:off x="65196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C69B59D-AE17-F098-2E5C-202E778E4694}"/>
              </a:ext>
            </a:extLst>
          </p:cNvPr>
          <p:cNvSpPr txBox="1"/>
          <p:nvPr/>
        </p:nvSpPr>
        <p:spPr>
          <a:xfrm>
            <a:off x="652639" y="1718378"/>
            <a:ext cx="3834188"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After entering a school’s state and selecting "Search," the student selects the correct school(s) from the search results. Students can send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information to a maximum of 20 schools. The student must add at least one school to continue.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Select Colleges and Career Schools” section. The results of using the search function are displayed. Beside each school, there is a “select” button for the student to select the correct school(s).">
            <a:extLst>
              <a:ext uri="{FF2B5EF4-FFF2-40B4-BE49-F238E27FC236}">
                <a16:creationId xmlns:a16="http://schemas.microsoft.com/office/drawing/2014/main" id="{63557A75-481C-CEB8-AEB0-8661E7B514F4}"/>
              </a:ext>
            </a:extLst>
          </p:cNvPr>
          <p:cNvPicPr>
            <a:picLocks noChangeAspect="1"/>
          </p:cNvPicPr>
          <p:nvPr/>
        </p:nvPicPr>
        <p:blipFill>
          <a:blip r:embed="rId3"/>
          <a:stretch>
            <a:fillRect/>
          </a:stretch>
        </p:blipFill>
        <p:spPr>
          <a:xfrm>
            <a:off x="5224048" y="1456453"/>
            <a:ext cx="4962253" cy="5031745"/>
          </a:xfrm>
          <a:prstGeom prst="rect">
            <a:avLst/>
          </a:prstGeom>
          <a:ln>
            <a:solidFill>
              <a:schemeClr val="accent1"/>
            </a:solidFill>
          </a:ln>
        </p:spPr>
      </p:pic>
      <p:sp>
        <p:nvSpPr>
          <p:cNvPr id="5" name="Slide Number Placeholder 4">
            <a:extLst>
              <a:ext uri="{FF2B5EF4-FFF2-40B4-BE49-F238E27FC236}">
                <a16:creationId xmlns:a16="http://schemas.microsoft.com/office/drawing/2014/main" id="{69A1838A-69EA-BF76-2C34-4B0EC6E14FBC}"/>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497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08E3F8-A459-26E2-B385-7E5E5157D213}"/>
              </a:ext>
            </a:extLst>
          </p:cNvPr>
          <p:cNvSpPr txBox="1">
            <a:spLocks noGrp="1"/>
          </p:cNvSpPr>
          <p:nvPr>
            <p:ph type="title"/>
          </p:nvPr>
        </p:nvSpPr>
        <p:spPr>
          <a:xfrm>
            <a:off x="656051" y="542762"/>
            <a:ext cx="10666414" cy="798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Selected Colleges </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00C8B182-6A55-8CC7-1940-A5D0DFE39A64}"/>
              </a:ext>
            </a:extLst>
          </p:cNvPr>
          <p:cNvSpPr txBox="1"/>
          <p:nvPr/>
        </p:nvSpPr>
        <p:spPr>
          <a:xfrm>
            <a:off x="652638" y="1718378"/>
            <a:ext cx="4115157"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After the student selects the correct school(s) from the search results, the student can review the school(s) chosen before continuing.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If 20 schools have not been selected, the student has the option to search and select more schools, and,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in some states,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has the option to reorder the list of selected schools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continuation of the “Select Colleges and Career Schools” section. Each of the selected schools are listed. The student has the ability to remove or view information on their selected schools. The student is also shown how many schools out of the allotted 20 they have selected. These are the schools that will receive the student’s FAFSA form.">
            <a:extLst>
              <a:ext uri="{FF2B5EF4-FFF2-40B4-BE49-F238E27FC236}">
                <a16:creationId xmlns:a16="http://schemas.microsoft.com/office/drawing/2014/main" id="{BF580D93-4B3C-E030-C8D0-0DB333D81277}"/>
              </a:ext>
            </a:extLst>
          </p:cNvPr>
          <p:cNvPicPr>
            <a:picLocks noChangeAspect="1"/>
          </p:cNvPicPr>
          <p:nvPr/>
        </p:nvPicPr>
        <p:blipFill>
          <a:blip r:embed="rId3"/>
          <a:stretch>
            <a:fillRect/>
          </a:stretch>
        </p:blipFill>
        <p:spPr>
          <a:xfrm>
            <a:off x="5452204" y="1456453"/>
            <a:ext cx="4509765" cy="4989226"/>
          </a:xfrm>
          <a:prstGeom prst="rect">
            <a:avLst/>
          </a:prstGeom>
          <a:ln>
            <a:solidFill>
              <a:schemeClr val="accent1"/>
            </a:solidFill>
          </a:ln>
        </p:spPr>
      </p:pic>
      <p:sp>
        <p:nvSpPr>
          <p:cNvPr id="3" name="Slide Number Placeholder 2">
            <a:extLst>
              <a:ext uri="{FF2B5EF4-FFF2-40B4-BE49-F238E27FC236}">
                <a16:creationId xmlns:a16="http://schemas.microsoft.com/office/drawing/2014/main" id="{8652D072-4F88-D331-913D-119D7A4DC79A}"/>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8117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3911973"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After logging in, the student can select the applicable role to fill out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"Student" or "Parent." The student also has the option to "Enter Code" if they received an invitation code. The student selects "Student." </a:t>
            </a:r>
          </a:p>
        </p:txBody>
      </p:sp>
      <p:pic>
        <p:nvPicPr>
          <p:cNvPr id="6" name="Picture 5"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DB41FCEB-582F-5B02-FEAA-B532D49EB56E}"/>
              </a:ext>
            </a:extLst>
          </p:cNvPr>
          <p:cNvPicPr>
            <a:picLocks noChangeAspect="1"/>
          </p:cNvPicPr>
          <p:nvPr/>
        </p:nvPicPr>
        <p:blipFill>
          <a:blip r:embed="rId3"/>
          <a:srcRect t="737"/>
          <a:stretch>
            <a:fillRect/>
          </a:stretch>
        </p:blipFill>
        <p:spPr>
          <a:xfrm>
            <a:off x="4724400" y="1456453"/>
            <a:ext cx="6546541" cy="429045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7284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0FB-9054-88E9-104E-3B5E29C4901D}"/>
              </a:ext>
            </a:extLst>
          </p:cNvPr>
          <p:cNvSpPr>
            <a:spLocks noGrp="1"/>
          </p:cNvSpPr>
          <p:nvPr>
            <p:ph type="title"/>
          </p:nvPr>
        </p:nvSpPr>
        <p:spPr>
          <a:xfrm>
            <a:off x="753386" y="393887"/>
            <a:ext cx="10957689" cy="798177"/>
          </a:xfrm>
        </p:spPr>
        <p:txBody>
          <a:bodyPr/>
          <a:lstStyle/>
          <a:p>
            <a:r>
              <a:rPr lang="en-US" altLang="en-US" sz="3600" cap="none" spc="0">
                <a:latin typeface="Oswald"/>
              </a:rPr>
              <a:t>Introduction: Dependent Student Invites Contributor</a:t>
            </a:r>
            <a:endParaRPr lang="en-US" sz="3600"/>
          </a:p>
        </p:txBody>
      </p:sp>
      <p:sp>
        <p:nvSpPr>
          <p:cNvPr id="4" name="TextBox 3">
            <a:extLst>
              <a:ext uri="{FF2B5EF4-FFF2-40B4-BE49-F238E27FC236}">
                <a16:creationId xmlns:a16="http://schemas.microsoft.com/office/drawing/2014/main" id="{0722C204-8B4A-1F19-8621-EEA44C835E37}"/>
              </a:ext>
            </a:extLst>
          </p:cNvPr>
          <p:cNvSpPr txBox="1"/>
          <p:nvPr/>
        </p:nvSpPr>
        <p:spPr>
          <a:xfrm>
            <a:off x="681799" y="1733041"/>
            <a:ext cx="4107916"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the first page in the "Invite a Parent as a Contributor" section, which is the last student section to require information. It provides an overview of the section.</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introduction to the “Invite a Parent as a Contributor” section, which informs the student that they must invite a legal parent, defined as a biological or adoptive parent as determined by the state. The student has the option to select a hyperlink to learn who counts as a parent on the FAFSA form. ">
            <a:extLst>
              <a:ext uri="{FF2B5EF4-FFF2-40B4-BE49-F238E27FC236}">
                <a16:creationId xmlns:a16="http://schemas.microsoft.com/office/drawing/2014/main" id="{C59AE29A-4E26-3AEE-9CF3-6C5B21B22988}"/>
              </a:ext>
            </a:extLst>
          </p:cNvPr>
          <p:cNvPicPr>
            <a:picLocks noChangeAspect="1"/>
          </p:cNvPicPr>
          <p:nvPr/>
        </p:nvPicPr>
        <p:blipFill>
          <a:blip r:embed="rId2"/>
          <a:stretch>
            <a:fillRect/>
          </a:stretch>
        </p:blipFill>
        <p:spPr>
          <a:xfrm>
            <a:off x="4789715" y="1456453"/>
            <a:ext cx="6577542" cy="3212042"/>
          </a:xfrm>
          <a:prstGeom prst="rect">
            <a:avLst/>
          </a:prstGeom>
          <a:ln>
            <a:solidFill>
              <a:srgbClr val="4472C4"/>
            </a:solidFill>
          </a:ln>
        </p:spPr>
      </p:pic>
      <p:sp>
        <p:nvSpPr>
          <p:cNvPr id="3" name="Slide Number Placeholder 2">
            <a:extLst>
              <a:ext uri="{FF2B5EF4-FFF2-40B4-BE49-F238E27FC236}">
                <a16:creationId xmlns:a16="http://schemas.microsoft.com/office/drawing/2014/main" id="{873B4449-0434-4BF2-32BF-41B9246EBB0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0341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C965-C4BD-E308-1646-4FC1CF714A32}"/>
              </a:ext>
            </a:extLst>
          </p:cNvPr>
          <p:cNvSpPr>
            <a:spLocks noGrp="1"/>
          </p:cNvSpPr>
          <p:nvPr>
            <p:ph type="title"/>
          </p:nvPr>
        </p:nvSpPr>
        <p:spPr>
          <a:xfrm>
            <a:off x="743972" y="390489"/>
            <a:ext cx="10880499" cy="798177"/>
          </a:xfrm>
        </p:spPr>
        <p:txBody>
          <a:bodyPr/>
          <a:lstStyle/>
          <a:p>
            <a:r>
              <a:rPr lang="en-US" altLang="en-US" sz="3600" cap="none" spc="0">
                <a:latin typeface="Oswald"/>
              </a:rPr>
              <a:t>Dependent Student: Invite Contributor (Continued 1 of 2)</a:t>
            </a:r>
            <a:endParaRPr lang="en-US" sz="3600"/>
          </a:p>
        </p:txBody>
      </p:sp>
      <p:sp>
        <p:nvSpPr>
          <p:cNvPr id="4" name="TextBox 3">
            <a:extLst>
              <a:ext uri="{FF2B5EF4-FFF2-40B4-BE49-F238E27FC236}">
                <a16:creationId xmlns:a16="http://schemas.microsoft.com/office/drawing/2014/main" id="{03A650DA-7A2B-3D0F-70C1-204FAB31817A}"/>
              </a:ext>
            </a:extLst>
          </p:cNvPr>
          <p:cNvSpPr txBox="1"/>
          <p:nvPr/>
        </p:nvSpPr>
        <p:spPr>
          <a:xfrm>
            <a:off x="674410" y="1718036"/>
            <a:ext cx="1114938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to enter their parent’s email address to invite the parent 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After entering the email address, the student selects "Send Invite."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A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pop-up window appears, and the student confirms their parent’s email address by selecting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"Send Invite."</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Invite a Parent as a Contributor” section. The student is reminded that more information on their household financial situation is required to determine their federal student aid eligibility and that they need to invite a contributor to provide this information. The student is instructed to enter their parent’s email address into the text box and select “Send Invite.” ">
            <a:extLst>
              <a:ext uri="{FF2B5EF4-FFF2-40B4-BE49-F238E27FC236}">
                <a16:creationId xmlns:a16="http://schemas.microsoft.com/office/drawing/2014/main" id="{9795B986-47DA-A159-8CF1-49BD0DCD3B19}"/>
              </a:ext>
            </a:extLst>
          </p:cNvPr>
          <p:cNvPicPr>
            <a:picLocks noChangeAspect="1"/>
          </p:cNvPicPr>
          <p:nvPr/>
        </p:nvPicPr>
        <p:blipFill>
          <a:blip r:embed="rId2"/>
          <a:stretch>
            <a:fillRect/>
          </a:stretch>
        </p:blipFill>
        <p:spPr>
          <a:xfrm>
            <a:off x="971548" y="3200827"/>
            <a:ext cx="5031242" cy="3279487"/>
          </a:xfrm>
          <a:prstGeom prst="rect">
            <a:avLst/>
          </a:prstGeom>
          <a:ln>
            <a:solidFill>
              <a:schemeClr val="accent1"/>
            </a:solidFill>
          </a:ln>
        </p:spPr>
      </p:pic>
      <p:pic>
        <p:nvPicPr>
          <p:cNvPr id="7" name="Picture 6" descr="Screenshot of the pop-up window that appears after the student selects “Send Invite.” The student is asked to confirm the parent’s email address that they entered. A button allows the student to “Send Invite.” ">
            <a:extLst>
              <a:ext uri="{FF2B5EF4-FFF2-40B4-BE49-F238E27FC236}">
                <a16:creationId xmlns:a16="http://schemas.microsoft.com/office/drawing/2014/main" id="{6A048653-0DEC-F526-CA65-0E6C017C46DD}"/>
              </a:ext>
            </a:extLst>
          </p:cNvPr>
          <p:cNvPicPr>
            <a:picLocks noChangeAspect="1"/>
          </p:cNvPicPr>
          <p:nvPr/>
        </p:nvPicPr>
        <p:blipFill>
          <a:blip r:embed="rId3"/>
          <a:stretch>
            <a:fillRect/>
          </a:stretch>
        </p:blipFill>
        <p:spPr>
          <a:xfrm>
            <a:off x="6161313" y="3199492"/>
            <a:ext cx="5031243" cy="3247650"/>
          </a:xfrm>
          <a:prstGeom prst="rect">
            <a:avLst/>
          </a:prstGeom>
          <a:ln>
            <a:solidFill>
              <a:schemeClr val="accent1"/>
            </a:solidFill>
          </a:ln>
        </p:spPr>
      </p:pic>
      <p:sp>
        <p:nvSpPr>
          <p:cNvPr id="3" name="Slide Number Placeholder 2">
            <a:extLst>
              <a:ext uri="{FF2B5EF4-FFF2-40B4-BE49-F238E27FC236}">
                <a16:creationId xmlns:a16="http://schemas.microsoft.com/office/drawing/2014/main" id="{DADD35B4-CCE6-C866-E14B-402C6E9518F4}"/>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5561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C858-4F86-BAC5-10FE-4FAAA5E01EB0}"/>
              </a:ext>
            </a:extLst>
          </p:cNvPr>
          <p:cNvSpPr>
            <a:spLocks noGrp="1"/>
          </p:cNvSpPr>
          <p:nvPr>
            <p:ph type="title"/>
          </p:nvPr>
        </p:nvSpPr>
        <p:spPr>
          <a:xfrm>
            <a:off x="743973" y="388310"/>
            <a:ext cx="11141756" cy="798177"/>
          </a:xfrm>
        </p:spPr>
        <p:txBody>
          <a:bodyPr/>
          <a:lstStyle/>
          <a:p>
            <a:r>
              <a:rPr lang="en-US" altLang="en-US" sz="3600" cap="none" spc="0">
                <a:latin typeface="Oswald"/>
              </a:rPr>
              <a:t>Dependent Student: Invite Contributor (Continued 2 of 2)</a:t>
            </a:r>
            <a:endParaRPr lang="en-US" sz="3600"/>
          </a:p>
        </p:txBody>
      </p:sp>
      <p:sp>
        <p:nvSpPr>
          <p:cNvPr id="4" name="TextBox 3">
            <a:extLst>
              <a:ext uri="{FF2B5EF4-FFF2-40B4-BE49-F238E27FC236}">
                <a16:creationId xmlns:a16="http://schemas.microsoft.com/office/drawing/2014/main" id="{662073B9-5713-E4BF-152C-15163528F10F}"/>
              </a:ext>
            </a:extLst>
          </p:cNvPr>
          <p:cNvSpPr txBox="1"/>
          <p:nvPr/>
        </p:nvSpPr>
        <p:spPr>
          <a:xfrm>
            <a:off x="674410" y="1718378"/>
            <a:ext cx="3834188"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confirms the student’s parent will receive an email inviting them to the student’s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The parent can access the form by accepting the invitation in the email. On this page, the student is also provided an invitation link and invitation code that can be shared directly with the parent.</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Invite a Parent as a Contributor” section, which informs the student that the contributor invite has been sent to their parent. The student is also provided with other ways to send the invite, including an invite hyperlink they can copy and an invite code. Below that is a button to “Cancel Invite.” ">
            <a:extLst>
              <a:ext uri="{FF2B5EF4-FFF2-40B4-BE49-F238E27FC236}">
                <a16:creationId xmlns:a16="http://schemas.microsoft.com/office/drawing/2014/main" id="{1DF0D78B-E084-FF1F-0690-B833949C2FA9}"/>
              </a:ext>
            </a:extLst>
          </p:cNvPr>
          <p:cNvPicPr>
            <a:picLocks noChangeAspect="1"/>
          </p:cNvPicPr>
          <p:nvPr/>
        </p:nvPicPr>
        <p:blipFill>
          <a:blip r:embed="rId2"/>
          <a:stretch>
            <a:fillRect/>
          </a:stretch>
        </p:blipFill>
        <p:spPr>
          <a:xfrm>
            <a:off x="4880610" y="1456453"/>
            <a:ext cx="6128917" cy="4748415"/>
          </a:xfrm>
          <a:prstGeom prst="rect">
            <a:avLst/>
          </a:prstGeom>
          <a:ln>
            <a:solidFill>
              <a:schemeClr val="accent1"/>
            </a:solidFill>
          </a:ln>
        </p:spPr>
      </p:pic>
      <p:sp>
        <p:nvSpPr>
          <p:cNvPr id="3" name="Slide Number Placeholder 2">
            <a:extLst>
              <a:ext uri="{FF2B5EF4-FFF2-40B4-BE49-F238E27FC236}">
                <a16:creationId xmlns:a16="http://schemas.microsoft.com/office/drawing/2014/main" id="{E0B3F07E-96CB-6064-1C9A-F303A71B9EEC}"/>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5378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29494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review page displays the responses that the student has provided in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The student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can view all responses by selecting "Expand All" or expand each section individually. To edit a response, the student can select the question’s hyperlink to be taken to the corresponding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tudent review page . Each of the four previous sections, which the student can expand and collapse, are listed to have the student review and verify the information. Below that is the status of the contributor section of the student’s FAFSA form, informing them that the section is shared with one contributor. The contributor the student invited to their form is listed for the student to review. An icon beside the contributor indicates that an invite has been sent. The student can use the “Manage Contributor Information” hyperlink to update the contributors if needed. ">
            <a:extLst>
              <a:ext uri="{FF2B5EF4-FFF2-40B4-BE49-F238E27FC236}">
                <a16:creationId xmlns:a16="http://schemas.microsoft.com/office/drawing/2014/main" id="{5EE0716D-4BAC-E286-5C21-19935CF14D7A}"/>
              </a:ext>
            </a:extLst>
          </p:cNvPr>
          <p:cNvPicPr>
            <a:picLocks noChangeAspect="1"/>
          </p:cNvPicPr>
          <p:nvPr/>
        </p:nvPicPr>
        <p:blipFill>
          <a:blip r:embed="rId3"/>
          <a:stretch>
            <a:fillRect/>
          </a:stretch>
        </p:blipFill>
        <p:spPr>
          <a:xfrm>
            <a:off x="6343820" y="1456453"/>
            <a:ext cx="4224719" cy="507566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6241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8682" y="1718685"/>
            <a:ext cx="3416118"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On this page, the student reviews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what they’ll agree to when the student signs the form.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D78A588C-1F02-F0E7-4960-F23B779ED0D5}"/>
              </a:ext>
            </a:extLst>
          </p:cNvPr>
          <p:cNvPicPr>
            <a:picLocks noChangeAspect="1"/>
          </p:cNvPicPr>
          <p:nvPr/>
        </p:nvPicPr>
        <p:blipFill>
          <a:blip r:embed="rId3"/>
          <a:stretch>
            <a:fillRect/>
          </a:stretch>
        </p:blipFill>
        <p:spPr>
          <a:xfrm>
            <a:off x="4569635" y="1456453"/>
            <a:ext cx="6239435" cy="497889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510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E0CA833-9BA8-695E-4CBE-D954B0E6F367}"/>
              </a:ext>
            </a:extLst>
          </p:cNvPr>
          <p:cNvSpPr txBox="1"/>
          <p:nvPr/>
        </p:nvSpPr>
        <p:spPr>
          <a:xfrm>
            <a:off x="695244" y="1718685"/>
            <a:ext cx="4486356"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digitally signing, the student is able to submit their sections of the FAFSA form. Since parent information has not been provided, the FAFSA form is not considered complete and can’t be processed yet.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signature page, which lists the remaining terms and conditions that the student agrees to by signing the FAFSA form. A checkbox indicates the student agrees to the terms, and there is a button the student can select to “Sign” the form.">
            <a:extLst>
              <a:ext uri="{FF2B5EF4-FFF2-40B4-BE49-F238E27FC236}">
                <a16:creationId xmlns:a16="http://schemas.microsoft.com/office/drawing/2014/main" id="{B818CC92-D2B3-8455-8157-3779BF9CFE5B}"/>
              </a:ext>
            </a:extLst>
          </p:cNvPr>
          <p:cNvPicPr>
            <a:picLocks noChangeAspect="1"/>
          </p:cNvPicPr>
          <p:nvPr/>
        </p:nvPicPr>
        <p:blipFill>
          <a:blip r:embed="rId3"/>
          <a:stretch>
            <a:fillRect/>
          </a:stretch>
        </p:blipFill>
        <p:spPr>
          <a:xfrm>
            <a:off x="5855039" y="1456453"/>
            <a:ext cx="4724809" cy="4861981"/>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3783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73" y="54591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2" y="1725393"/>
            <a:ext cx="4622105"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Upon digitally signing the student section, the student is presented with the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Pending Submission</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page. The student is reminded that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is not completed and can’t be submitted until the parent completes the contributor section of the form and signs it. This page also displays next steps the student can take, including tracking and managing their form.</a:t>
            </a:r>
          </a:p>
        </p:txBody>
      </p:sp>
      <p:pic>
        <p:nvPicPr>
          <p:cNvPr id="3" name="Picture 2"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8894AE3D-1CEC-5D72-56A2-67E5E7898F6C}"/>
              </a:ext>
            </a:extLst>
          </p:cNvPr>
          <p:cNvPicPr>
            <a:picLocks noChangeAspect="1"/>
          </p:cNvPicPr>
          <p:nvPr/>
        </p:nvPicPr>
        <p:blipFill>
          <a:blip r:embed="rId3"/>
          <a:stretch>
            <a:fillRect/>
          </a:stretch>
        </p:blipFill>
        <p:spPr>
          <a:xfrm>
            <a:off x="5700848" y="1474288"/>
            <a:ext cx="5538813" cy="4675559"/>
          </a:xfrm>
          <a:prstGeom prst="rect">
            <a:avLst/>
          </a:prstGeom>
          <a:ln>
            <a:solidFill>
              <a:schemeClr val="accent1"/>
            </a:solidFill>
          </a:ln>
        </p:spPr>
      </p:pic>
      <p:sp>
        <p:nvSpPr>
          <p:cNvPr id="4" name="Slide Number Placeholder 4">
            <a:extLst>
              <a:ext uri="{FF2B5EF4-FFF2-40B4-BE49-F238E27FC236}">
                <a16:creationId xmlns:a16="http://schemas.microsoft.com/office/drawing/2014/main" id="{9DD48BC2-D97C-C448-DC5F-B6BEC41BB27D}"/>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6591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81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3854826-DDCC-58B8-01F6-B07DA114F624}"/>
              </a:ext>
            </a:extLst>
          </p:cNvPr>
          <p:cNvSpPr txBox="1"/>
          <p:nvPr/>
        </p:nvSpPr>
        <p:spPr>
          <a:xfrm>
            <a:off x="668351" y="1725393"/>
            <a:ext cx="4791155"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student section complete page. This page displays information for the student about next steps, including checking their email and a reminder that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is not completed and can’t be submitted until the parent completes the contributor section of the form and signs it. Next, in this scenario, the invited parent will enter the FAFSA form and complete the parent section. </a:t>
            </a:r>
          </a:p>
        </p:txBody>
      </p:sp>
      <p:pic>
        <p:nvPicPr>
          <p:cNvPr id="3" name="Picture 2" descr="Screenshot continuation of the student completion page, which informs the student of next steps, including checking for an email confirmation and a reminder that contributor(s) still need to enter their information. Reminders below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DC49B594-23CB-7307-5D85-F55144CEE297}"/>
              </a:ext>
            </a:extLst>
          </p:cNvPr>
          <p:cNvPicPr>
            <a:picLocks noChangeAspect="1"/>
          </p:cNvPicPr>
          <p:nvPr/>
        </p:nvPicPr>
        <p:blipFill>
          <a:blip r:embed="rId3"/>
          <a:stretch>
            <a:fillRect/>
          </a:stretch>
        </p:blipFill>
        <p:spPr>
          <a:xfrm>
            <a:off x="5886450" y="1456453"/>
            <a:ext cx="4791155" cy="4691092"/>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9301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55139" y="1712020"/>
            <a:ext cx="11274170"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NOT a view within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or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This view demonstrates a parent opening the FAFSA invitation from their email. The parent selects "Accept Invitation" and is taken to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t>
            </a:r>
          </a:p>
        </p:txBody>
      </p:sp>
      <p:pic>
        <p:nvPicPr>
          <p:cNvPr id="3" name="Picture 2" descr="Screenshot of the email request sent to the parent contributor listed on the FAFSA form. The student’s name is included in the email headline. The email text reminds the parent that the student won’t be eligible for federal student aid without their help. Additional text informs the parent that they will need an account username and password to log in and complete this request. Above that, there is a button the parent can select to “Accept Invitation.”">
            <a:extLst>
              <a:ext uri="{FF2B5EF4-FFF2-40B4-BE49-F238E27FC236}">
                <a16:creationId xmlns:a16="http://schemas.microsoft.com/office/drawing/2014/main" id="{79AEA3A8-F242-BB34-136B-4190865A85E7}"/>
              </a:ext>
            </a:extLst>
          </p:cNvPr>
          <p:cNvPicPr>
            <a:picLocks noChangeAspect="1"/>
          </p:cNvPicPr>
          <p:nvPr/>
        </p:nvPicPr>
        <p:blipFill>
          <a:blip r:embed="rId3"/>
          <a:stretch>
            <a:fillRect/>
          </a:stretch>
        </p:blipFill>
        <p:spPr>
          <a:xfrm>
            <a:off x="2426702" y="2744784"/>
            <a:ext cx="3183686" cy="3735349"/>
          </a:xfrm>
          <a:prstGeom prst="rect">
            <a:avLst/>
          </a:prstGeom>
          <a:ln>
            <a:solidFill>
              <a:srgbClr val="4472C4"/>
            </a:solidFill>
          </a:ln>
        </p:spPr>
      </p:pic>
      <p:pic>
        <p:nvPicPr>
          <p:cNvPr id="4" name="Picture 3" descr="Screenshot continuation of the email request sent to the parent contributor listed on the FAFSA form. The parent is provided with the invitation code for the student’s FAFSA form. Below that, there is a hyperlink for the parent to “decline the invitation.” The parent is reminded that their information will determine what aid the student is eligible for and that being a contributor doesn’t make the parent financially responsible. The parent is reminded that they should complete their section of the FAFSA form as soon as possible in case of state or school deadlines. ">
            <a:extLst>
              <a:ext uri="{FF2B5EF4-FFF2-40B4-BE49-F238E27FC236}">
                <a16:creationId xmlns:a16="http://schemas.microsoft.com/office/drawing/2014/main" id="{DA5A6FCD-2847-AED1-C86F-61617EAFEB04}"/>
              </a:ext>
            </a:extLst>
          </p:cNvPr>
          <p:cNvPicPr>
            <a:picLocks noChangeAspect="1"/>
          </p:cNvPicPr>
          <p:nvPr/>
        </p:nvPicPr>
        <p:blipFill>
          <a:blip r:embed="rId4"/>
          <a:stretch>
            <a:fillRect/>
          </a:stretch>
        </p:blipFill>
        <p:spPr>
          <a:xfrm>
            <a:off x="6446104" y="2757933"/>
            <a:ext cx="2863177" cy="3743102"/>
          </a:xfrm>
          <a:prstGeom prst="rect">
            <a:avLst/>
          </a:prstGeom>
          <a:ln>
            <a:solidFill>
              <a:srgbClr val="4472C4"/>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1253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81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Log-in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parent is taken from their email to the "Log In" page to enter their credentials. To access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all users are required to have a StudentAid.gov account username and password. If the parent doesn't have a username and password, they can select "Create an Account."</a:t>
            </a:r>
          </a:p>
        </p:txBody>
      </p:sp>
      <p:pic>
        <p:nvPicPr>
          <p:cNvPr id="3" name="Picture 2" descr="Screenshot of the Log In page. A text box asks the parent to enter their email, phone number or username. There is a button to “Continue,” or the parent can select the hyperlink for “Forgot email, phone, or username.”">
            <a:extLst>
              <a:ext uri="{FF2B5EF4-FFF2-40B4-BE49-F238E27FC236}">
                <a16:creationId xmlns:a16="http://schemas.microsoft.com/office/drawing/2014/main" id="{37EE04E3-CD58-45FB-2878-03DC10146B50}"/>
              </a:ext>
            </a:extLst>
          </p:cNvPr>
          <p:cNvPicPr>
            <a:picLocks noChangeAspect="1"/>
          </p:cNvPicPr>
          <p:nvPr/>
        </p:nvPicPr>
        <p:blipFill>
          <a:blip r:embed="rId3"/>
          <a:stretch>
            <a:fillRect/>
          </a:stretch>
        </p:blipFill>
        <p:spPr>
          <a:xfrm>
            <a:off x="5323605" y="1456453"/>
            <a:ext cx="5733416" cy="2472158"/>
          </a:xfrm>
          <a:prstGeom prst="rect">
            <a:avLst/>
          </a:prstGeom>
          <a:ln>
            <a:solidFill>
              <a:schemeClr val="accent1"/>
            </a:solidFill>
          </a:ln>
        </p:spPr>
      </p:pic>
      <p:pic>
        <p:nvPicPr>
          <p:cNvPr id="4" name="Picture 3" descr="Screenshot continuation of the Log In page. The parent's account email address is displayed. A text box asks the parent to enter their password. There is a button to “Log In,” or the parent can select the hyperlink for “Forgot password.”">
            <a:extLst>
              <a:ext uri="{FF2B5EF4-FFF2-40B4-BE49-F238E27FC236}">
                <a16:creationId xmlns:a16="http://schemas.microsoft.com/office/drawing/2014/main" id="{76EE3E7E-62C9-DBFD-DA02-BDB09F78AB66}"/>
              </a:ext>
            </a:extLst>
          </p:cNvPr>
          <p:cNvPicPr>
            <a:picLocks noChangeAspect="1"/>
          </p:cNvPicPr>
          <p:nvPr/>
        </p:nvPicPr>
        <p:blipFill>
          <a:blip r:embed="rId4"/>
          <a:stretch>
            <a:fillRect/>
          </a:stretch>
        </p:blipFill>
        <p:spPr>
          <a:xfrm>
            <a:off x="5323605" y="4180376"/>
            <a:ext cx="5733416" cy="2426039"/>
          </a:xfrm>
          <a:prstGeom prst="rect">
            <a:avLst/>
          </a:prstGeom>
          <a:ln>
            <a:solidFill>
              <a:schemeClr val="accent1"/>
            </a:solidFill>
          </a:ln>
        </p:spPr>
      </p:pic>
      <p:sp>
        <p:nvSpPr>
          <p:cNvPr id="6" name="Slide Number Placeholder 4">
            <a:extLst>
              <a:ext uri="{FF2B5EF4-FFF2-40B4-BE49-F238E27FC236}">
                <a16:creationId xmlns:a16="http://schemas.microsoft.com/office/drawing/2014/main" id="{0D572BCC-2AED-AF6C-6003-963F5A15DFE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7758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4500282" cy="3365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When the student starts the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2026–27</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for the first time, they are taken through the FAFSA onboarding process. The first onboarding page provides an introduction of the FAFSA form and an accompanying video. Documents that may be needed to fill out the form are also included on this page. </a:t>
            </a:r>
          </a:p>
        </p:txBody>
      </p:sp>
      <p:pic>
        <p:nvPicPr>
          <p:cNvPr id="4" name="Picture 3" descr="Screenshot of the first page of the “Understanding the FAFSA Form” section. A video provides the student with an overview of the form and why it’s important. There is also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25273867-151E-AE6B-42A5-F20651FA5DD9}"/>
              </a:ext>
            </a:extLst>
          </p:cNvPr>
          <p:cNvPicPr>
            <a:picLocks noChangeAspect="1"/>
          </p:cNvPicPr>
          <p:nvPr/>
        </p:nvPicPr>
        <p:blipFill>
          <a:blip r:embed="rId3"/>
          <a:stretch>
            <a:fillRect/>
          </a:stretch>
        </p:blipFill>
        <p:spPr>
          <a:xfrm>
            <a:off x="5860390" y="1449724"/>
            <a:ext cx="4704986" cy="485150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1417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Dependent Student: Parent Accepts Invitation</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6" y="1727947"/>
            <a:ext cx="4073178"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After logging in, the parent is taken to the "Accept 2026–27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Invitation" page. The invitation code from the parent’s email automatically fills in the text box if the parent used the link from the email. </a:t>
            </a:r>
          </a:p>
        </p:txBody>
      </p:sp>
      <p:pic>
        <p:nvPicPr>
          <p:cNvPr id="6" name="Picture 5" descr="Screenshot of the Accept FAFSA Invitation page. The invitation code is appears in the text box for the parent to select “Submit.” If the parent needs to accept an invitation for a different year, they are informed they can go to “My Activity” to find any existing invitations for an earlier year’s FAFSA form. If the parent doesn’t have an invitation code, they are instructed to speak with the person who invited them to the form. ">
            <a:extLst>
              <a:ext uri="{FF2B5EF4-FFF2-40B4-BE49-F238E27FC236}">
                <a16:creationId xmlns:a16="http://schemas.microsoft.com/office/drawing/2014/main" id="{EFB82691-3091-244D-5957-96137BB9D601}"/>
              </a:ext>
            </a:extLst>
          </p:cNvPr>
          <p:cNvPicPr>
            <a:picLocks noChangeAspect="1"/>
          </p:cNvPicPr>
          <p:nvPr/>
        </p:nvPicPr>
        <p:blipFill>
          <a:blip r:embed="rId3"/>
          <a:stretch>
            <a:fillRect/>
          </a:stretch>
        </p:blipFill>
        <p:spPr>
          <a:xfrm>
            <a:off x="5209086" y="1456453"/>
            <a:ext cx="6235203" cy="3354049"/>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670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5ED4-E7DB-3698-A65E-827D0E8BB78D}"/>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F17ADEA-6789-52F9-E28E-D30C60B5921D}"/>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Dependent Student: Parent Accepts Invitation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6163E942-50B7-4CD6-F665-381D243DF507}"/>
              </a:ext>
            </a:extLst>
          </p:cNvPr>
          <p:cNvSpPr txBox="1"/>
          <p:nvPr/>
        </p:nvSpPr>
        <p:spPr>
          <a:xfrm>
            <a:off x="694766" y="1727947"/>
            <a:ext cx="4247348"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When the parent selects "Submit," a pop-up window appears, confirming the student’s name and reminding the parent that their personal information is needed to fill out the student’s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The parent selects "Accept" to agree to sharing their information and enters the FAFSA form.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pop-up window that appears after the parent selects “Submit.” The parent is informed that by accepting this invitation, they agree to share their information on the FAFSA form. The parent has the option to “Accept” or “Decline.” ">
            <a:extLst>
              <a:ext uri="{FF2B5EF4-FFF2-40B4-BE49-F238E27FC236}">
                <a16:creationId xmlns:a16="http://schemas.microsoft.com/office/drawing/2014/main" id="{7ED1FBC6-5EB7-C026-0955-FD6A0A9611D5}"/>
              </a:ext>
            </a:extLst>
          </p:cNvPr>
          <p:cNvPicPr>
            <a:picLocks noChangeAspect="1"/>
          </p:cNvPicPr>
          <p:nvPr/>
        </p:nvPicPr>
        <p:blipFill>
          <a:blip r:embed="rId3"/>
          <a:stretch>
            <a:fillRect/>
          </a:stretch>
        </p:blipFill>
        <p:spPr>
          <a:xfrm>
            <a:off x="5429809" y="1456453"/>
            <a:ext cx="6067425" cy="4399315"/>
          </a:xfrm>
          <a:prstGeom prst="rect">
            <a:avLst/>
          </a:prstGeom>
          <a:ln>
            <a:solidFill>
              <a:schemeClr val="accent1"/>
            </a:solidFill>
          </a:ln>
        </p:spPr>
      </p:pic>
      <p:sp>
        <p:nvSpPr>
          <p:cNvPr id="3" name="Slide Number Placeholder 4">
            <a:extLst>
              <a:ext uri="{FF2B5EF4-FFF2-40B4-BE49-F238E27FC236}">
                <a16:creationId xmlns:a16="http://schemas.microsoft.com/office/drawing/2014/main" id="{56259304-EA72-771B-3719-36EA5606BDF7}"/>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7844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76675" y="1725394"/>
            <a:ext cx="452669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When the parent enters a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2026–27</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for the first time, they are taken through the FAFSA onboarding process. The first onboarding page provides an introduction of the FAFSA form and an accompanying video. </a:t>
            </a:r>
          </a:p>
        </p:txBody>
      </p:sp>
      <p:pic>
        <p:nvPicPr>
          <p:cNvPr id="4" name="Picture 3" descr="Screenshot of the first page of the “Understanding the FAFSA Form” section. The page features a video titled “What is FAFSA and why is it important?” for the parent to watch. ">
            <a:extLst>
              <a:ext uri="{FF2B5EF4-FFF2-40B4-BE49-F238E27FC236}">
                <a16:creationId xmlns:a16="http://schemas.microsoft.com/office/drawing/2014/main" id="{44178191-D7EE-BC6D-8140-ECC3E9B12EE4}"/>
              </a:ext>
            </a:extLst>
          </p:cNvPr>
          <p:cNvPicPr>
            <a:picLocks noChangeAspect="1"/>
          </p:cNvPicPr>
          <p:nvPr/>
        </p:nvPicPr>
        <p:blipFill>
          <a:blip r:embed="rId3"/>
          <a:stretch>
            <a:fillRect/>
          </a:stretch>
        </p:blipFill>
        <p:spPr>
          <a:xfrm>
            <a:off x="5203371" y="1456453"/>
            <a:ext cx="4806908" cy="486111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4701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7" y="1730744"/>
            <a:ext cx="4499803"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second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and a video about contributors that may be required to participate on the student’s FAFSA form. This page also provides information on how the parent will invite contributors to the FAFSA form.</a:t>
            </a:r>
          </a:p>
        </p:txBody>
      </p:sp>
      <p:pic>
        <p:nvPicPr>
          <p:cNvPr id="4" name="Picture 3" descr="Screenshot of the second page of the “Understanding the FAFSA Form” section, which explains the expectations of the contributor when completing the form and includes a video that the parent can watch about who is a contributor on the FAFSA form.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including that each contributor will need their own StudentAid.gov account and that the parent will need to provide the contributor’s email address. ">
            <a:extLst>
              <a:ext uri="{FF2B5EF4-FFF2-40B4-BE49-F238E27FC236}">
                <a16:creationId xmlns:a16="http://schemas.microsoft.com/office/drawing/2014/main" id="{CEA847E0-C52F-E322-4BB3-24C140AEC23C}"/>
              </a:ext>
            </a:extLst>
          </p:cNvPr>
          <p:cNvPicPr>
            <a:picLocks noChangeAspect="1"/>
          </p:cNvPicPr>
          <p:nvPr/>
        </p:nvPicPr>
        <p:blipFill>
          <a:blip r:embed="rId3"/>
          <a:stretch>
            <a:fillRect/>
          </a:stretch>
        </p:blipFill>
        <p:spPr>
          <a:xfrm>
            <a:off x="5181601" y="1456453"/>
            <a:ext cx="5421086" cy="490284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8698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third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a note that the parent can save the form and return later if needed, along with an accompanying video.</a:t>
            </a:r>
          </a:p>
        </p:txBody>
      </p:sp>
      <p:pic>
        <p:nvPicPr>
          <p:cNvPr id="6" name="Picture 5" descr="Screenshot of the third page of the “Understanding the FAFSA Form” section, which reminds the parent of what to expect when completing the form. This includes the estimated time of 30 minutes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titled “What does it mean to provide consent and approval on the FAFSA form?&quot; Below that, the parent can select a hyperlink to learn about how information collected on the FAFSA form is used. ">
            <a:extLst>
              <a:ext uri="{FF2B5EF4-FFF2-40B4-BE49-F238E27FC236}">
                <a16:creationId xmlns:a16="http://schemas.microsoft.com/office/drawing/2014/main" id="{05708EE8-C9FC-EF06-3BDE-CC57B85C89AD}"/>
              </a:ext>
            </a:extLst>
          </p:cNvPr>
          <p:cNvPicPr>
            <a:picLocks noChangeAspect="1"/>
          </p:cNvPicPr>
          <p:nvPr/>
        </p:nvPicPr>
        <p:blipFill>
          <a:blip r:embed="rId3"/>
          <a:stretch>
            <a:fillRect/>
          </a:stretch>
        </p:blipFill>
        <p:spPr>
          <a:xfrm>
            <a:off x="5193079" y="1456453"/>
            <a:ext cx="5250635" cy="507169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1449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195" y="556643"/>
            <a:ext cx="11582400" cy="1012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effectLst/>
                <a:uLnTx/>
                <a:uFillTx/>
                <a:latin typeface="Oswald"/>
                <a:ea typeface="+mn-ea"/>
                <a:cs typeface="+mn-cs"/>
              </a:rPr>
              <a:t> Parent Onboarding (4 of 4)</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449980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last onboarding page provides information and a video about what to expect once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is completed, submitted, and processed. On this page, the parent selects "Start FAFSA Form" to begin the parent section.  </a:t>
            </a:r>
          </a:p>
        </p:txBody>
      </p:sp>
      <p:pic>
        <p:nvPicPr>
          <p:cNvPr id="4" name="Picture 3" descr="Screenshot of the final page of the “Understanding the FAFSA Form” section, which provides an accompanying video and informs the parent about what to expect after the form is completed. This includes that the student’s FAFSA form will be processed in one to three days and that the student will be able to view their FAFSA Submission Summary, which will include their Student Aid Index, a number used to determine the student’s eligibility. They’re also informed that schools will use the student’s SAI to create the student’s financial aid offers. Below that, there is a button to “Start FAFSA Form.”">
            <a:extLst>
              <a:ext uri="{FF2B5EF4-FFF2-40B4-BE49-F238E27FC236}">
                <a16:creationId xmlns:a16="http://schemas.microsoft.com/office/drawing/2014/main" id="{5D983A83-3E6F-1AB0-0C15-1E18AD344C13}"/>
              </a:ext>
            </a:extLst>
          </p:cNvPr>
          <p:cNvPicPr>
            <a:picLocks noChangeAspect="1"/>
          </p:cNvPicPr>
          <p:nvPr/>
        </p:nvPicPr>
        <p:blipFill>
          <a:blip r:embed="rId3"/>
          <a:stretch>
            <a:fillRect/>
          </a:stretch>
        </p:blipFill>
        <p:spPr>
          <a:xfrm>
            <a:off x="5664624" y="1451936"/>
            <a:ext cx="4680857" cy="495401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6281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279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282088"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parent section. The parent can verify that the personal information is correct. To update any of the personal information, the parent must access their account settings on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t>
            </a:r>
          </a:p>
        </p:txBody>
      </p:sp>
      <p:pic>
        <p:nvPicPr>
          <p:cNvPr id="3" name="Picture 2"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C1033255-9355-E6CF-969E-D9EAA5FC406B}"/>
              </a:ext>
            </a:extLst>
          </p:cNvPr>
          <p:cNvPicPr>
            <a:picLocks noChangeAspect="1"/>
          </p:cNvPicPr>
          <p:nvPr/>
        </p:nvPicPr>
        <p:blipFill>
          <a:blip r:embed="rId3"/>
          <a:stretch>
            <a:fillRect/>
          </a:stretch>
        </p:blipFill>
        <p:spPr>
          <a:xfrm>
            <a:off x="4966526" y="1467339"/>
            <a:ext cx="6543676" cy="3494617"/>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7966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3387" y="251844"/>
            <a:ext cx="8073934" cy="1382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3600" cap="none" spc="0">
                <a:latin typeface="Oswald"/>
              </a:rPr>
              <a:t>Dependent Student: </a:t>
            </a:r>
            <a:br>
              <a:rPr lang="en-US" altLang="en-US" sz="3600" cap="none" spc="0">
                <a:latin typeface="Oswald"/>
              </a:rPr>
            </a:br>
            <a:r>
              <a:rPr lang="en-US" altLang="en-US" sz="3600" cap="none" spc="0">
                <a:latin typeface="Oswald"/>
              </a:rPr>
              <a:t>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4C120777-05A4-D778-AAEE-F0CACFCFBF5C}"/>
              </a:ext>
            </a:extLst>
          </p:cNvPr>
          <p:cNvSpPr txBox="1"/>
          <p:nvPr/>
        </p:nvSpPr>
        <p:spPr>
          <a:xfrm>
            <a:off x="676751" y="1726614"/>
            <a:ext cx="4609623"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t>
            </a:r>
          </a:p>
        </p:txBody>
      </p:sp>
      <p:pic>
        <p:nvPicPr>
          <p:cNvPr id="3" name="Picture 2" descr="Screenshot continuation of the “Parent Identity Information” section, which includes the parent’s permanent mailing address for them to verify.">
            <a:extLst>
              <a:ext uri="{FF2B5EF4-FFF2-40B4-BE49-F238E27FC236}">
                <a16:creationId xmlns:a16="http://schemas.microsoft.com/office/drawing/2014/main" id="{71028E7E-9900-BF05-7929-CB99F1F831D9}"/>
              </a:ext>
            </a:extLst>
          </p:cNvPr>
          <p:cNvPicPr>
            <a:picLocks noChangeAspect="1"/>
          </p:cNvPicPr>
          <p:nvPr/>
        </p:nvPicPr>
        <p:blipFill>
          <a:blip r:embed="rId3"/>
          <a:stretch>
            <a:fillRect/>
          </a:stretch>
        </p:blipFill>
        <p:spPr>
          <a:xfrm>
            <a:off x="5305569" y="1545459"/>
            <a:ext cx="6430221" cy="382774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0721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7951" y="257973"/>
            <a:ext cx="1153670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3600" cap="none" spc="0">
                <a:latin typeface="Oswald"/>
              </a:rPr>
              <a:t>Dependent Student: </a:t>
            </a:r>
            <a:br>
              <a:rPr lang="en-US" altLang="en-US" sz="3600" cap="none" spc="0">
                <a:latin typeface="Oswald"/>
              </a:rPr>
            </a:br>
            <a:r>
              <a:rPr lang="en-US" altLang="en-US" sz="3600" cap="none" spc="0">
                <a:latin typeface="Oswald"/>
              </a:rPr>
              <a:t>Parent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086145" cy="33650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informs the parent about consent, approval, and the use of their federal tax information. Once the parent provides consent and approval, their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to help complete the "Parent Finances"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91D430F0-EE2F-E54C-B033-481BC1F6E5E5}"/>
              </a:ext>
            </a:extLst>
          </p:cNvPr>
          <p:cNvPicPr>
            <a:picLocks noChangeAspect="1"/>
          </p:cNvPicPr>
          <p:nvPr/>
        </p:nvPicPr>
        <p:blipFill>
          <a:blip r:embed="rId3"/>
          <a:stretch>
            <a:fillRect/>
          </a:stretch>
        </p:blipFill>
        <p:spPr>
          <a:xfrm>
            <a:off x="5375607" y="1456453"/>
            <a:ext cx="5641126" cy="500739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2460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7561" y="257012"/>
            <a:ext cx="1042675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altLang="en-US" sz="3600" cap="none" spc="0">
                <a:latin typeface="Oswald"/>
              </a:rPr>
              <a:t>Dependent Student: </a:t>
            </a:r>
            <a:br>
              <a:rPr lang="en-US" altLang="en-US" sz="3600" cap="none" spc="0">
                <a:latin typeface="Oswald"/>
              </a:rPr>
            </a:br>
            <a:r>
              <a:rPr lang="en-US" altLang="en-US" sz="3600" cap="none" spc="0">
                <a:latin typeface="Oswald"/>
              </a:rPr>
              <a:t>Parent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629F88FE-B4ED-0D80-4165-5CD59B091230}"/>
              </a:ext>
            </a:extLst>
          </p:cNvPr>
          <p:cNvSpPr txBox="1"/>
          <p:nvPr/>
        </p:nvSpPr>
        <p:spPr>
          <a:xfrm>
            <a:off x="680026" y="1738216"/>
            <a:ext cx="3009881"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The parent can expand and collapse FAQs about consent and approval. The parent selects "Approve" </a:t>
            </a:r>
            <a:b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b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to provide consent and approval and is taken to </a:t>
            </a:r>
            <a:b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b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B37244AD-1229-6775-58E2-89A88C549760}"/>
              </a:ext>
            </a:extLst>
          </p:cNvPr>
          <p:cNvPicPr>
            <a:picLocks noChangeAspect="1"/>
          </p:cNvPicPr>
          <p:nvPr/>
        </p:nvPicPr>
        <p:blipFill>
          <a:blip r:embed="rId3"/>
          <a:stretch>
            <a:fillRect/>
          </a:stretch>
        </p:blipFill>
        <p:spPr>
          <a:xfrm>
            <a:off x="3963979" y="1738216"/>
            <a:ext cx="3691838" cy="4125653"/>
          </a:xfrm>
          <a:prstGeom prst="rect">
            <a:avLst/>
          </a:prstGeom>
          <a:ln>
            <a:solidFill>
              <a:srgbClr val="0070C0"/>
            </a:solidFill>
          </a:ln>
        </p:spPr>
      </p:pic>
      <p:pic>
        <p:nvPicPr>
          <p:cNvPr id="10" name="Picture 9"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Approve” or “Decline” their consent and approval.">
            <a:extLst>
              <a:ext uri="{FF2B5EF4-FFF2-40B4-BE49-F238E27FC236}">
                <a16:creationId xmlns:a16="http://schemas.microsoft.com/office/drawing/2014/main" id="{072D4C02-8301-A037-C419-9006F3614E6D}"/>
              </a:ext>
            </a:extLst>
          </p:cNvPr>
          <p:cNvPicPr>
            <a:picLocks noChangeAspect="1"/>
          </p:cNvPicPr>
          <p:nvPr/>
        </p:nvPicPr>
        <p:blipFill>
          <a:blip r:embed="rId4"/>
          <a:stretch>
            <a:fillRect/>
          </a:stretch>
        </p:blipFill>
        <p:spPr>
          <a:xfrm>
            <a:off x="7864575" y="1738216"/>
            <a:ext cx="3853786" cy="4125653"/>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4275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496" y="54417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Dependent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second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and a video about contributors who may be required to participate on the student’s FAFSA form. This page also provides information on how the student will invite contributors to the FAFSA form.</a:t>
            </a:r>
          </a:p>
        </p:txBody>
      </p:sp>
      <p:pic>
        <p:nvPicPr>
          <p:cNvPr id="6" name="Picture 5" descr="Screenshot of the second page of the “Understanding the FAFSA Form” section, which explains expectations for contributors and includes a video that the student can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including that contributors will need their own StudentAid.gov account and that the student will need to provide the contributor’s email address.  ">
            <a:extLst>
              <a:ext uri="{FF2B5EF4-FFF2-40B4-BE49-F238E27FC236}">
                <a16:creationId xmlns:a16="http://schemas.microsoft.com/office/drawing/2014/main" id="{AB85FBEC-F4E5-E5EC-12C7-95AE4646F8DF}"/>
              </a:ext>
            </a:extLst>
          </p:cNvPr>
          <p:cNvPicPr>
            <a:picLocks noChangeAspect="1"/>
          </p:cNvPicPr>
          <p:nvPr/>
        </p:nvPicPr>
        <p:blipFill>
          <a:blip r:embed="rId3"/>
          <a:srcRect t="553"/>
          <a:stretch>
            <a:fillRect/>
          </a:stretch>
        </p:blipFill>
        <p:spPr>
          <a:xfrm>
            <a:off x="5349240" y="1462216"/>
            <a:ext cx="5718904" cy="5080804"/>
          </a:xfrm>
          <a:prstGeom prst="rect">
            <a:avLst/>
          </a:prstGeom>
          <a:ln>
            <a:solidFill>
              <a:schemeClr val="accent1"/>
            </a:solidFill>
          </a:ln>
        </p:spPr>
      </p:pic>
      <p:sp>
        <p:nvSpPr>
          <p:cNvPr id="3" name="Slide Number Placeholder 4">
            <a:extLst>
              <a:ext uri="{FF2B5EF4-FFF2-40B4-BE49-F238E27FC236}">
                <a16:creationId xmlns:a16="http://schemas.microsoft.com/office/drawing/2014/main" id="{00E162D1-EC18-CECF-DC9D-6C9265A2FDA1}"/>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9607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67215" y="385367"/>
            <a:ext cx="10214364" cy="798177"/>
          </a:xfrm>
        </p:spPr>
        <p:txBody>
          <a:bodyPr/>
          <a:lstStyle/>
          <a:p>
            <a:r>
              <a:rPr lang="en-US" altLang="en-US" sz="3600" cap="none" spc="0">
                <a:latin typeface="Oswald"/>
              </a:rPr>
              <a:t>Dependent Student: Parent Imports IRS Information</a:t>
            </a:r>
            <a:endParaRPr lang="en-US" sz="3600"/>
          </a:p>
        </p:txBody>
      </p:sp>
      <p:sp>
        <p:nvSpPr>
          <p:cNvPr id="7" name="TextBox 6">
            <a:extLst>
              <a:ext uri="{FF2B5EF4-FFF2-40B4-BE49-F238E27FC236}">
                <a16:creationId xmlns:a16="http://schemas.microsoft.com/office/drawing/2014/main" id="{88EEE58C-A6D7-6317-970D-559E01E8E06C}"/>
              </a:ext>
            </a:extLst>
          </p:cNvPr>
          <p:cNvSpPr txBox="1"/>
          <p:nvPr/>
        </p:nvSpPr>
        <p:spPr>
          <a:xfrm>
            <a:off x="669244" y="1736526"/>
            <a:ext cx="3048000" cy="29495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imports the parent’s federal tax information by directly transferring it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to help complete the "Parent Finances"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data import page for the parent’s federal tax information from the IRS, where their information is being directly transferred from the IRS into the FAFSA form. The parent is informed they should not leave this page while their information is being loaded into their application.">
            <a:extLst>
              <a:ext uri="{FF2B5EF4-FFF2-40B4-BE49-F238E27FC236}">
                <a16:creationId xmlns:a16="http://schemas.microsoft.com/office/drawing/2014/main" id="{75BFACAA-7ED0-EA55-122C-7DD8E0E40224}"/>
              </a:ext>
            </a:extLst>
          </p:cNvPr>
          <p:cNvPicPr>
            <a:picLocks noChangeAspect="1"/>
          </p:cNvPicPr>
          <p:nvPr/>
        </p:nvPicPr>
        <p:blipFill>
          <a:blip r:embed="rId2"/>
          <a:stretch>
            <a:fillRect/>
          </a:stretch>
        </p:blipFill>
        <p:spPr>
          <a:xfrm>
            <a:off x="3898746" y="1456453"/>
            <a:ext cx="7631007" cy="3253158"/>
          </a:xfrm>
          <a:prstGeom prst="rect">
            <a:avLst/>
          </a:prstGeom>
          <a:ln>
            <a:solidFill>
              <a:schemeClr val="accent1"/>
            </a:solidFill>
          </a:ln>
        </p:spPr>
      </p:pic>
      <p:sp>
        <p:nvSpPr>
          <p:cNvPr id="3" name="Slide Number Placeholder 2">
            <a:extLst>
              <a:ext uri="{FF2B5EF4-FFF2-40B4-BE49-F238E27FC236}">
                <a16:creationId xmlns:a16="http://schemas.microsoft.com/office/drawing/2014/main" id="{0347A874-C1E7-1E3F-C5B0-DCD4A453487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6637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a:latin typeface="Oswald"/>
              </a:rPr>
              <a:t>Dependent Student: </a:t>
            </a:r>
            <a:br>
              <a:rPr lang="en-US" altLang="en-US" sz="3600" cap="none" spc="0">
                <a:latin typeface="Oswald"/>
              </a:rPr>
            </a:br>
            <a:r>
              <a:rPr lang="en-US" altLang="en-US" sz="3600" cap="none" spc="0">
                <a:latin typeface="Oswald"/>
              </a:rPr>
              <a:t>Parent Imports IRS Information (Continued)</a:t>
            </a:r>
            <a:endParaRPr lang="en-US" sz="3600"/>
          </a:p>
        </p:txBody>
      </p:sp>
      <p:sp>
        <p:nvSpPr>
          <p:cNvPr id="7" name="TextBox 6">
            <a:extLst>
              <a:ext uri="{FF2B5EF4-FFF2-40B4-BE49-F238E27FC236}">
                <a16:creationId xmlns:a16="http://schemas.microsoft.com/office/drawing/2014/main" id="{88EEE58C-A6D7-6317-970D-559E01E8E06C}"/>
              </a:ext>
            </a:extLst>
          </p:cNvPr>
          <p:cNvSpPr txBox="1"/>
          <p:nvPr/>
        </p:nvSpPr>
        <p:spPr>
          <a:xfrm>
            <a:off x="669246" y="1742444"/>
            <a:ext cx="3048000" cy="370152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displays the results from the IRS import for the parent. For this scenario, the parent is contributing to a new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there is no federal tax information available from the IRS.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results from the data import page. The parent is informed that their information was not received. They may have to manually enter their tax information into the Finances section.">
            <a:extLst>
              <a:ext uri="{FF2B5EF4-FFF2-40B4-BE49-F238E27FC236}">
                <a16:creationId xmlns:a16="http://schemas.microsoft.com/office/drawing/2014/main" id="{494D64B1-E357-3061-EC35-E1F69CA86448}"/>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086897" y="1530537"/>
            <a:ext cx="7648893" cy="3913433"/>
          </a:xfrm>
          <a:prstGeom prst="rect">
            <a:avLst/>
          </a:prstGeom>
          <a:ln>
            <a:solidFill>
              <a:schemeClr val="accent1"/>
            </a:solidFill>
          </a:ln>
        </p:spPr>
      </p:pic>
      <p:sp>
        <p:nvSpPr>
          <p:cNvPr id="3" name="Slide Number Placeholder 2">
            <a:extLst>
              <a:ext uri="{FF2B5EF4-FFF2-40B4-BE49-F238E27FC236}">
                <a16:creationId xmlns:a16="http://schemas.microsoft.com/office/drawing/2014/main" id="{0347A874-C1E7-1E3F-C5B0-DCD4A453487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3959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3474" y="54431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73474" y="1805268"/>
            <a:ext cx="1066874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first page in the "Parent Demographics" section. It provides an overview of the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C7200882-FC6F-6E0A-6F6E-6DCDA80EACEC}"/>
              </a:ext>
            </a:extLst>
          </p:cNvPr>
          <p:cNvPicPr>
            <a:picLocks noChangeAspect="1"/>
          </p:cNvPicPr>
          <p:nvPr/>
        </p:nvPicPr>
        <p:blipFill>
          <a:blip r:embed="rId3"/>
          <a:stretch>
            <a:fillRect/>
          </a:stretch>
        </p:blipFill>
        <p:spPr>
          <a:xfrm>
            <a:off x="1457854" y="2389748"/>
            <a:ext cx="9276291" cy="403330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6749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3723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4419600" cy="12874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current marital status. The parent selects the "Married (not separated)" option. </a:t>
            </a:r>
          </a:p>
        </p:txBody>
      </p:sp>
      <p:pic>
        <p:nvPicPr>
          <p:cNvPr id="6" name="Picture 5"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CADEDF4E-7587-320E-DDA1-6D4AC2091111}"/>
              </a:ext>
            </a:extLst>
          </p:cNvPr>
          <p:cNvPicPr>
            <a:picLocks noChangeAspect="1"/>
          </p:cNvPicPr>
          <p:nvPr/>
        </p:nvPicPr>
        <p:blipFill>
          <a:blip r:embed="rId3"/>
          <a:stretch>
            <a:fillRect/>
          </a:stretch>
        </p:blipFill>
        <p:spPr>
          <a:xfrm>
            <a:off x="4957760" y="1453252"/>
            <a:ext cx="6058340" cy="483976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5713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3723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State of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84236" y="1727585"/>
            <a:ext cx="4214335" cy="2118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state of residence. The parent selects the state from a drop-down box and provides the month and year when the parent became a resident. </a:t>
            </a:r>
          </a:p>
        </p:txBody>
      </p:sp>
      <p:pic>
        <p:nvPicPr>
          <p:cNvPr id="3" name="Picture 2" descr="Screenshot continuation of the “Parent Demographics” section, which has a drop-down menu for the parent to select their state of residence. A text box below prompts the parent to enter the month and year they became a resident of that state.">
            <a:extLst>
              <a:ext uri="{FF2B5EF4-FFF2-40B4-BE49-F238E27FC236}">
                <a16:creationId xmlns:a16="http://schemas.microsoft.com/office/drawing/2014/main" id="{9E2992CE-3D22-CEF4-BCEC-1CF68AACB880}"/>
              </a:ext>
            </a:extLst>
          </p:cNvPr>
          <p:cNvPicPr>
            <a:picLocks noChangeAspect="1"/>
          </p:cNvPicPr>
          <p:nvPr/>
        </p:nvPicPr>
        <p:blipFill>
          <a:blip r:embed="rId3"/>
          <a:stretch>
            <a:fillRect/>
          </a:stretch>
        </p:blipFill>
        <p:spPr>
          <a:xfrm>
            <a:off x="5350315" y="1453252"/>
            <a:ext cx="6385475" cy="387834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5040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3723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8720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"Parent Finances" section. It provides an overview of the section. The parent can select the hyperlink to learn about special financial circumstances. </a:t>
            </a:r>
          </a:p>
        </p:txBody>
      </p:sp>
      <p:pic>
        <p:nvPicPr>
          <p:cNvPr id="4" name="Picture 3" descr="Screenshot of the introduction to the “Parent Finances” section, which informs the parent that the next series of pages will help schools determine the student’s eligibility for federal student aid by asking about their financial information. The parent has the option to select a hyperlink to learn more about steps they should take if they have special financial circumstances.">
            <a:extLst>
              <a:ext uri="{FF2B5EF4-FFF2-40B4-BE49-F238E27FC236}">
                <a16:creationId xmlns:a16="http://schemas.microsoft.com/office/drawing/2014/main" id="{0788C44A-EDB3-4BE2-8C19-EAFA2592793C}"/>
              </a:ext>
            </a:extLst>
          </p:cNvPr>
          <p:cNvPicPr>
            <a:picLocks noChangeAspect="1"/>
          </p:cNvPicPr>
          <p:nvPr/>
        </p:nvPicPr>
        <p:blipFill>
          <a:blip r:embed="rId3"/>
          <a:stretch>
            <a:fillRect/>
          </a:stretch>
        </p:blipFill>
        <p:spPr>
          <a:xfrm>
            <a:off x="1824037" y="2872010"/>
            <a:ext cx="8543925" cy="362902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999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9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page asks the parent if the parent or anyone in the parent’s family has received federal benefits. The parent selects "None of these apply."</a:t>
            </a:r>
          </a:p>
        </p:txBody>
      </p:sp>
      <p:pic>
        <p:nvPicPr>
          <p:cNvPr id="4" name="Picture 3" descr="Screenshot continuation of the “Parent Finance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3BE27B0F-3E31-7689-E499-EC0F4CFC5C91}"/>
              </a:ext>
            </a:extLst>
          </p:cNvPr>
          <p:cNvPicPr>
            <a:picLocks noChangeAspect="1"/>
          </p:cNvPicPr>
          <p:nvPr/>
        </p:nvPicPr>
        <p:blipFill>
          <a:blip r:embed="rId3"/>
          <a:stretch>
            <a:fillRect/>
          </a:stretch>
        </p:blipFill>
        <p:spPr>
          <a:xfrm>
            <a:off x="5789626" y="1457003"/>
            <a:ext cx="4281364" cy="509813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31794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3700585"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page asks the parent about their tax filing status. The parent selects "Yes" to "Did or will the parent file a 2024 IRS Form 1040 or 1040-NR?" and "Yes" to "Did or will the parent file a 2024 joint tax return with their current spouse?"</a:t>
            </a:r>
          </a:p>
        </p:txBody>
      </p:sp>
      <p:pic>
        <p:nvPicPr>
          <p:cNvPr id="6" name="Picture 5" descr="Screenshot continuation of the “Parent Finances” section, which asks the parent if they filed a 2024 IRS Form 1040 or 1040-NR. After selecting “Yes,” a second question asks the parent if they filed a 2024 joint tax return with their current spouse.">
            <a:extLst>
              <a:ext uri="{FF2B5EF4-FFF2-40B4-BE49-F238E27FC236}">
                <a16:creationId xmlns:a16="http://schemas.microsoft.com/office/drawing/2014/main" id="{DC282C44-208D-9780-2CAB-37519BFC9FAE}"/>
              </a:ext>
            </a:extLst>
          </p:cNvPr>
          <p:cNvPicPr>
            <a:picLocks noChangeAspect="1"/>
          </p:cNvPicPr>
          <p:nvPr/>
        </p:nvPicPr>
        <p:blipFill>
          <a:blip r:embed="rId3"/>
          <a:stretch>
            <a:fillRect/>
          </a:stretch>
        </p:blipFill>
        <p:spPr>
          <a:xfrm>
            <a:off x="4698650" y="1456453"/>
            <a:ext cx="6838446" cy="3605003"/>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3420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159785" cy="3365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page displays the family size for the student. The parent has the option to enter the number of children or other dependents who live with the parent and will receive more than half of their support from the parent between July 1, 2026, and June 30, 2027.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es” section, which asks the parent to enter the number of children or other dependents who live with the parent and will receive more than half of their support from the parent between July 1, 2026, and June 30, 2027.">
            <a:extLst>
              <a:ext uri="{FF2B5EF4-FFF2-40B4-BE49-F238E27FC236}">
                <a16:creationId xmlns:a16="http://schemas.microsoft.com/office/drawing/2014/main" id="{28A4BB64-58CD-C623-049E-6B95E1D93E7E}"/>
              </a:ext>
            </a:extLst>
          </p:cNvPr>
          <p:cNvPicPr>
            <a:picLocks noChangeAspect="1"/>
          </p:cNvPicPr>
          <p:nvPr/>
        </p:nvPicPr>
        <p:blipFill>
          <a:blip r:embed="rId3"/>
          <a:stretch>
            <a:fillRect/>
          </a:stretch>
        </p:blipFill>
        <p:spPr>
          <a:xfrm>
            <a:off x="5142333" y="1456453"/>
            <a:ext cx="6394763" cy="444040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79926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60211" y="1715588"/>
            <a:ext cx="9785320" cy="87203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page asks the parent how many people in the family will be in college between July 1, 2026, and June 30, 2027. The parent enters a response into the entry field.</a:t>
            </a:r>
          </a:p>
        </p:txBody>
      </p:sp>
      <p:pic>
        <p:nvPicPr>
          <p:cNvPr id="4" name="Picture 3" descr="Screenshot continuation of the “Parent Finances” section, which asks the parent to enter the number of people in their family that will be in college between July 1, 2026, and June 30, 2027.">
            <a:extLst>
              <a:ext uri="{FF2B5EF4-FFF2-40B4-BE49-F238E27FC236}">
                <a16:creationId xmlns:a16="http://schemas.microsoft.com/office/drawing/2014/main" id="{D89E41E7-D85A-FF2A-7FA1-E6172FCB06B8}"/>
              </a:ext>
            </a:extLst>
          </p:cNvPr>
          <p:cNvPicPr>
            <a:picLocks noChangeAspect="1"/>
          </p:cNvPicPr>
          <p:nvPr/>
        </p:nvPicPr>
        <p:blipFill>
          <a:blip r:embed="rId3"/>
          <a:stretch>
            <a:fillRect/>
          </a:stretch>
        </p:blipFill>
        <p:spPr>
          <a:xfrm>
            <a:off x="2184104" y="2768951"/>
            <a:ext cx="8523999" cy="373208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37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19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01831" cy="37805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third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what the student can expect when completing the FAFSA form. This includes information about consent and approval, a time estimate for completing the form, and a note that the student can save the form and return later if needed, along with an accompanying video.</a:t>
            </a:r>
          </a:p>
        </p:txBody>
      </p:sp>
      <p:pic>
        <p:nvPicPr>
          <p:cNvPr id="6" name="Picture 5" descr="Screenshot of the third page of the “Understanding the FAFSA Form” section, which reminds the student of what to expect when completing the form. This includes the estimated time of 30 minutes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hat’s titled “What does it mean to provide consent and approval on the FAFSA form?” Below that, the student can select a hyperlink to learn about how information collected on the FAFSA form is used. ">
            <a:extLst>
              <a:ext uri="{FF2B5EF4-FFF2-40B4-BE49-F238E27FC236}">
                <a16:creationId xmlns:a16="http://schemas.microsoft.com/office/drawing/2014/main" id="{4167E015-5BC0-FBAC-F690-B8D4244DB257}"/>
              </a:ext>
            </a:extLst>
          </p:cNvPr>
          <p:cNvPicPr>
            <a:picLocks noChangeAspect="1"/>
          </p:cNvPicPr>
          <p:nvPr/>
        </p:nvPicPr>
        <p:blipFill>
          <a:blip r:embed="rId3"/>
          <a:stretch>
            <a:fillRect/>
          </a:stretch>
        </p:blipFill>
        <p:spPr>
          <a:xfrm>
            <a:off x="5421629" y="1445567"/>
            <a:ext cx="5463833" cy="4998036"/>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2843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3201841" cy="3365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parent is asked questions about their 2024 tax return. The parent enters a response in each entry field. </a:t>
            </a:r>
            <a:r>
              <a:rPr kumimoji="0" lang="en-US" sz="1800" b="0" i="0" u="none" strike="noStrike" kern="1200" cap="none" spc="0" normalizeH="0" baseline="0" noProof="0">
                <a:ln>
                  <a:noFill/>
                </a:ln>
                <a:solidFill>
                  <a:srgbClr val="191918"/>
                </a:solidFill>
                <a:effectLst/>
                <a:uLnTx/>
                <a:uFillTx/>
                <a:latin typeface="Arial"/>
                <a:ea typeface="+mn-ea"/>
                <a:cs typeface="Calibri"/>
              </a:rPr>
              <a:t>If the parent has nothing to report, the parent enters the numeral zero.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es” section, which informs the parent to report combined tax information for them and their spouse. The parent is asked to select their filing status. Text boxes are provided for the parent to enter the dollar amount of income earned from work, tax exempt interest income, untaxed portions of IRA distributions, IRA rollover into another IRA or qualified plan, and untaxed portions of pensions.">
            <a:extLst>
              <a:ext uri="{FF2B5EF4-FFF2-40B4-BE49-F238E27FC236}">
                <a16:creationId xmlns:a16="http://schemas.microsoft.com/office/drawing/2014/main" id="{6C6A7F83-F44D-BB36-A288-950ABE95900F}"/>
              </a:ext>
            </a:extLst>
          </p:cNvPr>
          <p:cNvPicPr>
            <a:picLocks noChangeAspect="1"/>
          </p:cNvPicPr>
          <p:nvPr/>
        </p:nvPicPr>
        <p:blipFill>
          <a:blip r:embed="rId3"/>
          <a:stretch>
            <a:fillRect/>
          </a:stretch>
        </p:blipFill>
        <p:spPr>
          <a:xfrm>
            <a:off x="4064381" y="1497505"/>
            <a:ext cx="3741542" cy="4584771"/>
          </a:xfrm>
          <a:prstGeom prst="rect">
            <a:avLst/>
          </a:prstGeom>
          <a:ln>
            <a:solidFill>
              <a:schemeClr val="accent1"/>
            </a:solidFill>
          </a:ln>
        </p:spPr>
      </p:pic>
      <p:pic>
        <p:nvPicPr>
          <p:cNvPr id="8" name="Picture 7" descr="Screenshot continuation of the “Parent Finances” section, which asks the parent to enter the dollar amount of adjusted gross income; income tax paid; IRA deductions and payments to self-employed SEP, SIMPLE, and qualified plans, education credits (American Opportunity Tax Credit and Lifetime Learning Tax Credit); net profit or loss from IRS form 1040 Schedule C; amount of college grants, scholarships, or AmeriCorps benefits reported to the Internal Revenue Service; and foreign earned income exclusion. The parent is also asked to select if they filed a Schedule A, B, D, E, F, or H with their 2024 IRS Form 1040. ">
            <a:extLst>
              <a:ext uri="{FF2B5EF4-FFF2-40B4-BE49-F238E27FC236}">
                <a16:creationId xmlns:a16="http://schemas.microsoft.com/office/drawing/2014/main" id="{8CE13968-46E8-BD07-E911-FC1005A04AB6}"/>
              </a:ext>
            </a:extLst>
          </p:cNvPr>
          <p:cNvPicPr>
            <a:picLocks noChangeAspect="1"/>
          </p:cNvPicPr>
          <p:nvPr/>
        </p:nvPicPr>
        <p:blipFill>
          <a:blip r:embed="rId4"/>
          <a:stretch>
            <a:fillRect/>
          </a:stretch>
        </p:blipFill>
        <p:spPr>
          <a:xfrm>
            <a:off x="8108570" y="1453250"/>
            <a:ext cx="3335719" cy="467328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8747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0" y="1718548"/>
            <a:ext cx="4513249"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assets. The parent enters a response in each entry field. </a:t>
            </a:r>
            <a:r>
              <a:rPr kumimoji="0" lang="en-US" sz="1800" b="0" i="0" u="none" strike="noStrike" kern="1200" cap="none" spc="0" normalizeH="0" baseline="0" noProof="0">
                <a:ln>
                  <a:noFill/>
                </a:ln>
                <a:solidFill>
                  <a:srgbClr val="191918"/>
                </a:solidFill>
                <a:effectLst/>
                <a:uLnTx/>
                <a:uFillTx/>
                <a:latin typeface="Arial"/>
                <a:ea typeface="+mn-ea"/>
                <a:cs typeface="Calibri"/>
              </a:rPr>
              <a:t>If the parent has nothing to report, the parent enters the numeral zero.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Parent Finance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farms.">
            <a:extLst>
              <a:ext uri="{FF2B5EF4-FFF2-40B4-BE49-F238E27FC236}">
                <a16:creationId xmlns:a16="http://schemas.microsoft.com/office/drawing/2014/main" id="{3B385164-5A1A-EC66-6D80-4DE7E7F5C0B8}"/>
              </a:ext>
            </a:extLst>
          </p:cNvPr>
          <p:cNvPicPr>
            <a:picLocks noChangeAspect="1"/>
          </p:cNvPicPr>
          <p:nvPr/>
        </p:nvPicPr>
        <p:blipFill>
          <a:blip r:embed="rId3"/>
          <a:stretch>
            <a:fillRect/>
          </a:stretch>
        </p:blipFill>
        <p:spPr>
          <a:xfrm>
            <a:off x="5645426" y="1453911"/>
            <a:ext cx="5111198" cy="484732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7181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Dependent Student</a:t>
            </a:r>
            <a:r>
              <a:rPr lang="en-US" altLang="en-US" sz="3600" cap="none" spc="0">
                <a:latin typeface="Oswald"/>
              </a:rPr>
              <a:t>:</a:t>
            </a:r>
            <a:r>
              <a:rPr lang="en-US" altLang="en-US" sz="3600" b="1" i="0" u="none" strike="noStrike" kern="1200" cap="none" spc="0" normalizeH="0" baseline="0" noProof="0">
                <a:ln>
                  <a:noFill/>
                </a:ln>
                <a:effectLst/>
                <a:uLnTx/>
                <a:uFillTx/>
                <a:latin typeface="Oswald"/>
              </a:rPr>
              <a:t> Other Parent Information </a:t>
            </a: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086145" cy="37804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parent is asked to provide information about their spouse or partner. In this example, the other parent does not need to contribute to the student’s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because the parents filed taxes jointly. After providing the other parent’s date of birth, all required parent information will be complete. </a:t>
            </a:r>
          </a:p>
        </p:txBody>
      </p:sp>
      <p:pic>
        <p:nvPicPr>
          <p:cNvPr id="4" name="Picture 3" descr="Screenshot continuation of the “Parent Finances” section, which asks the parent to enter their spouse's date of birth to help determine the student’s eligibility for federal student aid. There are text boxes for the parent to enter their spouse’s month, date, and year of birth.">
            <a:extLst>
              <a:ext uri="{FF2B5EF4-FFF2-40B4-BE49-F238E27FC236}">
                <a16:creationId xmlns:a16="http://schemas.microsoft.com/office/drawing/2014/main" id="{40EFF669-80CD-36F9-2CB8-1316EAF18A6F}"/>
              </a:ext>
            </a:extLst>
          </p:cNvPr>
          <p:cNvPicPr>
            <a:picLocks noChangeAspect="1"/>
          </p:cNvPicPr>
          <p:nvPr/>
        </p:nvPicPr>
        <p:blipFill>
          <a:blip r:embed="rId3"/>
          <a:stretch>
            <a:fillRect/>
          </a:stretch>
        </p:blipFill>
        <p:spPr>
          <a:xfrm>
            <a:off x="5052481" y="1456453"/>
            <a:ext cx="6120923" cy="2620134"/>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4879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419595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review page displays the responses that the parent has provided in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The parent can view responses only within the parent section of the student’s FAFSA form. </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parent can view all the responses by selecting "Expand All" or expand each section individually. To edit a response, the parent can select the question’s hyperlink to be taken to the corresponding page.</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64D118B1-8AE8-182F-211C-1D83B17023A2}"/>
              </a:ext>
            </a:extLst>
          </p:cNvPr>
          <p:cNvPicPr>
            <a:picLocks noChangeAspect="1"/>
          </p:cNvPicPr>
          <p:nvPr/>
        </p:nvPicPr>
        <p:blipFill>
          <a:blip r:embed="rId3"/>
          <a:stretch>
            <a:fillRect/>
          </a:stretch>
        </p:blipFill>
        <p:spPr>
          <a:xfrm>
            <a:off x="5434899" y="1434682"/>
            <a:ext cx="6075304" cy="465280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97936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875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On this page, the parent acknowledges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and digitally signs the parent section. Since all required sections are complete, the parent can both sign and submit the student’s FAFSA form. </a:t>
            </a:r>
          </a:p>
        </p:txBody>
      </p:sp>
      <p:pic>
        <p:nvPicPr>
          <p:cNvPr id="4" name="Picture 3" descr="Screenshot of the signature page. The parent is instructed to review the terms and conditions they will be agreeing to by signing the FAFSA form. A checkbox indicates the parent agrees to the terms, and there is a button that the parent can select to “Sign and Submit” the form.">
            <a:extLst>
              <a:ext uri="{FF2B5EF4-FFF2-40B4-BE49-F238E27FC236}">
                <a16:creationId xmlns:a16="http://schemas.microsoft.com/office/drawing/2014/main" id="{F2536AC1-B270-B684-959D-C573E2130310}"/>
              </a:ext>
            </a:extLst>
          </p:cNvPr>
          <p:cNvPicPr>
            <a:picLocks noChangeAspect="1"/>
          </p:cNvPicPr>
          <p:nvPr/>
        </p:nvPicPr>
        <p:blipFill>
          <a:blip r:embed="rId3"/>
          <a:stretch>
            <a:fillRect/>
          </a:stretch>
        </p:blipFill>
        <p:spPr>
          <a:xfrm>
            <a:off x="5769728" y="1421235"/>
            <a:ext cx="4278342" cy="509741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78247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Upon submitting the student’s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kumimoji="0" lang="en-US" sz="2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parent completion page, which informs the parent that the FAFSA form is now complete. The parent is given information on what happens next. This includes that a confirmation email was sent to the student, that the student’s FAFSA form will be processed in one to three days, and that the student can expect direct communication from their school(s). Below that, the parent is reminded that they can track and manage the student’s FAFSA form in the “My Activity” section of their StudentAid.gov account. There’s a button that the parent can use to “View Status.” ">
            <a:extLst>
              <a:ext uri="{FF2B5EF4-FFF2-40B4-BE49-F238E27FC236}">
                <a16:creationId xmlns:a16="http://schemas.microsoft.com/office/drawing/2014/main" id="{A3355107-915C-53C5-9C1C-F1DBA94F1C26}"/>
              </a:ext>
            </a:extLst>
          </p:cNvPr>
          <p:cNvPicPr>
            <a:picLocks noChangeAspect="1"/>
          </p:cNvPicPr>
          <p:nvPr/>
        </p:nvPicPr>
        <p:blipFill>
          <a:blip r:embed="rId3"/>
          <a:srcRect t="917"/>
          <a:stretch>
            <a:fillRect/>
          </a:stretch>
        </p:blipFill>
        <p:spPr>
          <a:xfrm>
            <a:off x="5447211" y="1434681"/>
            <a:ext cx="5559076" cy="488635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879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19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80226" y="1719626"/>
            <a:ext cx="4360850" cy="29494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last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onboarding page provides information and a video about what to expect once the FAFSA form is completed, submitted, and processed. On this page, the student can select "Start FAFSA Form" to begin.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final page of the “Understanding the FAFSA Form” section, which provides an accompanying video and informs the student about what to expect after their form is submitted. This includes that the student’s FAFSA form will be processed in one to three days and that they’ll be able to view their FAFSA Submission Summary, which will include their Student Aid Index, a number used to determine their aid eligibility. They’re also informed that schools will use their SAI to create their financial aid offers. Below that, there is a button to “Start FAFSA Form.”">
            <a:extLst>
              <a:ext uri="{FF2B5EF4-FFF2-40B4-BE49-F238E27FC236}">
                <a16:creationId xmlns:a16="http://schemas.microsoft.com/office/drawing/2014/main" id="{BB1CC1E1-AE87-9CBA-06E4-DFF182D0F1A8}"/>
              </a:ext>
            </a:extLst>
          </p:cNvPr>
          <p:cNvPicPr>
            <a:picLocks noChangeAspect="1"/>
          </p:cNvPicPr>
          <p:nvPr/>
        </p:nvPicPr>
        <p:blipFill>
          <a:blip r:embed="rId3"/>
          <a:stretch>
            <a:fillRect/>
          </a:stretch>
        </p:blipFill>
        <p:spPr>
          <a:xfrm>
            <a:off x="5452373" y="1445567"/>
            <a:ext cx="4814228" cy="497598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468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19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417763"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student section. The student can verify that the personal information is correct. To update any of the personal information, the student must access their account settings on </a:t>
            </a:r>
            <a:r>
              <a:rPr kumimoji="0" lang="en-US" sz="1800" b="0" i="0" u="none" strike="noStrike" kern="1200" cap="none" spc="0" normalizeH="0" baseline="0" noProof="0" err="1">
                <a:ln>
                  <a:noFill/>
                </a:ln>
                <a:solidFill>
                  <a:srgbClr val="191918"/>
                </a:solidFill>
                <a:effectLst/>
                <a:uLnTx/>
                <a:uFillTx/>
                <a:latin typeface="Arial" panose="020B0604020202020204" pitchFamily="34" charset="0"/>
                <a:ea typeface="+mn-ea"/>
                <a:cs typeface="Arial" panose="020B0604020202020204" pitchFamily="34" charset="0"/>
              </a:rPr>
              <a:t>StudentAid.gov</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t>
            </a:r>
          </a:p>
        </p:txBody>
      </p:sp>
      <p:pic>
        <p:nvPicPr>
          <p:cNvPr id="4" name="Picture 3"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4CD7173C-66C3-D78A-D771-4438C2F04270}"/>
              </a:ext>
            </a:extLst>
          </p:cNvPr>
          <p:cNvPicPr>
            <a:picLocks noChangeAspect="1"/>
          </p:cNvPicPr>
          <p:nvPr/>
        </p:nvPicPr>
        <p:blipFill>
          <a:blip r:embed="rId3"/>
          <a:stretch>
            <a:fillRect/>
          </a:stretch>
        </p:blipFill>
        <p:spPr>
          <a:xfrm>
            <a:off x="5286374" y="1445567"/>
            <a:ext cx="5359855" cy="491290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6528035"/>
      </p:ext>
    </p:extLst>
  </p:cSld>
  <p:clrMapOvr>
    <a:masterClrMapping/>
  </p:clrMapOvr>
</p:sld>
</file>

<file path=ppt/theme/theme1.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8" ma:contentTypeDescription="Create a new document." ma:contentTypeScope="" ma:versionID="1d185f02d2e6519f68934e6901e99581">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2cf396b5333184e55cb1de398ebcd227"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f1e88c-ac94-4ee2-a8c7-ac0b605cfc36">
      <Terms xmlns="http://schemas.microsoft.com/office/infopath/2007/PartnerControls"/>
    </lcf76f155ced4ddcb4097134ff3c332f>
    <TaxCatchAll xmlns="d640ad59-e63e-470f-b2a1-3bef7f55cfe7" xsi:nil="true"/>
  </documentManagement>
</p:properties>
</file>

<file path=customXml/itemProps1.xml><?xml version="1.0" encoding="utf-8"?>
<ds:datastoreItem xmlns:ds="http://schemas.openxmlformats.org/officeDocument/2006/customXml" ds:itemID="{0FF4B8A1-D08C-4C3B-91AC-29A90BE39B8D}"/>
</file>

<file path=customXml/itemProps2.xml><?xml version="1.0" encoding="utf-8"?>
<ds:datastoreItem xmlns:ds="http://schemas.openxmlformats.org/officeDocument/2006/customXml" ds:itemID="{6F470BB5-A8C5-4958-9C40-F083F6869021}"/>
</file>

<file path=customXml/itemProps3.xml><?xml version="1.0" encoding="utf-8"?>
<ds:datastoreItem xmlns:ds="http://schemas.openxmlformats.org/officeDocument/2006/customXml" ds:itemID="{1392C8DE-5343-4BC4-B23A-F9FDF2BCAB66}"/>
</file>

<file path=docProps/app.xml><?xml version="1.0" encoding="utf-8"?>
<Properties xmlns="http://schemas.openxmlformats.org/officeDocument/2006/extended-properties" xmlns:vt="http://schemas.openxmlformats.org/officeDocument/2006/docPropsVTypes">
  <TotalTime>2</TotalTime>
  <Words>3799</Words>
  <Application>Microsoft Office PowerPoint</Application>
  <PresentationFormat>Widescreen</PresentationFormat>
  <Paragraphs>290</Paragraphs>
  <Slides>75</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Aptos</vt:lpstr>
      <vt:lpstr>Arial</vt:lpstr>
      <vt:lpstr>Calibri</vt:lpstr>
      <vt:lpstr>Cambria</vt:lpstr>
      <vt:lpstr>Noto Serif</vt:lpstr>
      <vt:lpstr>Oswald</vt:lpstr>
      <vt:lpstr>Roboto</vt:lpstr>
      <vt:lpstr>1_Office Theme</vt:lpstr>
      <vt:lpstr>Dependent Student Scenario</vt:lpstr>
      <vt:lpstr>Dependent Student: FAFSA® Landing Page</vt:lpstr>
      <vt:lpstr>Dependent Student: Log-in</vt:lpstr>
      <vt:lpstr>Dependent Student: Roles</vt:lpstr>
      <vt:lpstr>Dependent Student: Onboarding (1 of 4)</vt:lpstr>
      <vt:lpstr>Dependent Student: Onboarding (2 of 4)</vt:lpstr>
      <vt:lpstr>Dependent Student: Onboarding (3 of 4)</vt:lpstr>
      <vt:lpstr>Dependent Student: Onboarding (4 of 4)</vt:lpstr>
      <vt:lpstr>Dependent Student: Student Identity Information</vt:lpstr>
      <vt:lpstr>Dependent Student: State of Residence</vt:lpstr>
      <vt:lpstr>Dependent Student: Provide Consent and Approval</vt:lpstr>
      <vt:lpstr>Dependent Student:  Provide Consent and Approval (Continued)</vt:lpstr>
      <vt:lpstr>Dependent Student: Imports IRS Information </vt:lpstr>
      <vt:lpstr>Dependent Student: Imports IRS Information (Continued)</vt:lpstr>
      <vt:lpstr>Introduction: Dependent Student Personal Circumstances</vt:lpstr>
      <vt:lpstr>Dependent Student: Marital Status</vt:lpstr>
      <vt:lpstr>Dependent Student: College or Career School Plans</vt:lpstr>
      <vt:lpstr>Dependent Student: Personal Circumstances</vt:lpstr>
      <vt:lpstr>Dependent Student: Homelessness Status</vt:lpstr>
      <vt:lpstr>Dependent Student: Unusual Circumstances</vt:lpstr>
      <vt:lpstr>Student Dependency Status: Dependent Student</vt:lpstr>
      <vt:lpstr>Introduction: Dependent Student Demographics</vt:lpstr>
      <vt:lpstr>Dependent Student: Demographic Information</vt:lpstr>
      <vt:lpstr>Dependent Student: Race and Ethnicity</vt:lpstr>
      <vt:lpstr>Dependent Student: Citizenship Status </vt:lpstr>
      <vt:lpstr>Dependent Student: Parent Education Status</vt:lpstr>
      <vt:lpstr>Dependent Student: Parent Killed in Line of Duty</vt:lpstr>
      <vt:lpstr>Dependent Student: High School Completion Status</vt:lpstr>
      <vt:lpstr>Dependent Student: High School Information</vt:lpstr>
      <vt:lpstr>Dependent Student: Confirm High School</vt:lpstr>
      <vt:lpstr>Introduction: Dependent Student Financials</vt:lpstr>
      <vt:lpstr>Dependent Student: Tax Filing Status</vt:lpstr>
      <vt:lpstr>Dependent Student: Tax Return Information</vt:lpstr>
      <vt:lpstr>Dependent Student: Tax Return Information (Continued)</vt:lpstr>
      <vt:lpstr>Dependent Student: Assets</vt:lpstr>
      <vt:lpstr>Introduction: Dependent Student Select Colleges</vt:lpstr>
      <vt:lpstr>Dependent Student: College Search</vt:lpstr>
      <vt:lpstr>Dependent Student: College Search (Continued)</vt:lpstr>
      <vt:lpstr>Dependent Student: Selected Colleges </vt:lpstr>
      <vt:lpstr>Introduction: Dependent Student Invites Contributor</vt:lpstr>
      <vt:lpstr>Dependent Student: Invite Contributor (Continued 1 of 2)</vt:lpstr>
      <vt:lpstr>Dependent Student: Invite Contributor (Continued 2 of 2)</vt:lpstr>
      <vt:lpstr>Dependent Student: Review Page</vt:lpstr>
      <vt:lpstr>Dependent Student: Signature</vt:lpstr>
      <vt:lpstr>Dependent Student: Signature (Continued)</vt:lpstr>
      <vt:lpstr>Dependent Student: Section Complete</vt:lpstr>
      <vt:lpstr>Dependent Student: Section Complete (Continued)</vt:lpstr>
      <vt:lpstr>Dependent Student: Parent Email</vt:lpstr>
      <vt:lpstr>Dependent Student: Parent Log-in</vt:lpstr>
      <vt:lpstr>Dependent Student: Parent Accepts Invitation</vt:lpstr>
      <vt:lpstr>Dependent Student: Parent Accepts Invitation (Continued)</vt:lpstr>
      <vt:lpstr>Dependent Student: Parent Onboarding (1 of 4)</vt:lpstr>
      <vt:lpstr>Dependent Student: Parent Onboarding (2 of 4)</vt:lpstr>
      <vt:lpstr>Dependent Student: Parent Onboarding (3 of 4)</vt:lpstr>
      <vt:lpstr>Dependent Student: Parent Onboarding (4 of 4)</vt:lpstr>
      <vt:lpstr>Dependent Student: Parent Identity Information</vt:lpstr>
      <vt:lpstr>Dependent Student:  Parent Identity Information (Continued)</vt:lpstr>
      <vt:lpstr>Dependent Student:  Parent Provides Consent and Approval</vt:lpstr>
      <vt:lpstr>Dependent Student:  Parent Provides Consent and Approval (Continued)</vt:lpstr>
      <vt:lpstr>Dependent Student: Parent Imports IRS Information</vt:lpstr>
      <vt:lpstr>Dependent Student:  Parent Imports IRS Information (Continued)</vt:lpstr>
      <vt:lpstr>Introduction: Dependent Student’s Parent Demographics</vt:lpstr>
      <vt:lpstr>Dependent Student: Parent Current Marital Status</vt:lpstr>
      <vt:lpstr>Dependent Student: Parent State of Residence</vt:lpstr>
      <vt:lpstr>Introduction: Dependent Student’s Parent Finances</vt:lpstr>
      <vt:lpstr>Dependent Student: Parent Federal Benefits Received </vt:lpstr>
      <vt:lpstr>Dependent Student: Parent Tax Filing Status</vt:lpstr>
      <vt:lpstr>Dependent Student: Parent Family Size</vt:lpstr>
      <vt:lpstr>Dependent Student: Parent Number in College</vt:lpstr>
      <vt:lpstr>Dependent Student: Parent Tax Return Information</vt:lpstr>
      <vt:lpstr>Dependent Student: Parent Assets</vt:lpstr>
      <vt:lpstr>Dependent Student: Other Parent Information </vt:lpstr>
      <vt:lpstr>Dependent Student: Parent Review Page</vt:lpstr>
      <vt:lpstr>Dependent Student: Parent Signature</vt:lpstr>
      <vt:lpstr>Dependent Student: Parent Confirmation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MorraLee Keller</dc:creator>
  <cp:lastModifiedBy>MorraLee Keller</cp:lastModifiedBy>
  <cp:revision>1</cp:revision>
  <dcterms:created xsi:type="dcterms:W3CDTF">2025-08-15T13:45:56Z</dcterms:created>
  <dcterms:modified xsi:type="dcterms:W3CDTF">2025-08-15T13:47:59Z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ies>
</file>